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1" r:id="rId1"/>
  </p:sldMasterIdLst>
  <p:notesMasterIdLst>
    <p:notesMasterId r:id="rId19"/>
  </p:notesMasterIdLst>
  <p:sldIdLst>
    <p:sldId id="285" r:id="rId2"/>
    <p:sldId id="313" r:id="rId3"/>
    <p:sldId id="395" r:id="rId4"/>
    <p:sldId id="405" r:id="rId5"/>
    <p:sldId id="386" r:id="rId6"/>
    <p:sldId id="406" r:id="rId7"/>
    <p:sldId id="387" r:id="rId8"/>
    <p:sldId id="371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312" r:id="rId18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81F"/>
    <a:srgbClr val="FF89B6"/>
    <a:srgbClr val="FF7C80"/>
    <a:srgbClr val="0000FF"/>
    <a:srgbClr val="008000"/>
    <a:srgbClr val="E0E4D0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2" autoAdjust="0"/>
    <p:restoredTop sz="94907" autoAdjust="0"/>
  </p:normalViewPr>
  <p:slideViewPr>
    <p:cSldViewPr>
      <p:cViewPr varScale="1">
        <p:scale>
          <a:sx n="110" d="100"/>
          <a:sy n="110" d="100"/>
        </p:scale>
        <p:origin x="18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</a:bodyPr>
          <a:lstStyle>
            <a:lvl1pPr algn="l" eaLnBrk="1" latinLnBrk="0" hangingPunct="1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2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71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1" tIns="45661" rIns="91321" bIns="45661" numCol="1" anchor="b" anchorCtr="0" compatLnSpc="1">
            <a:prstTxWarp prst="textNoShape">
              <a:avLst/>
            </a:prstTxWarp>
          </a:bodyPr>
          <a:lstStyle>
            <a:lvl1pPr algn="l" eaLnBrk="1" latinLnBrk="0" hangingPunct="1">
              <a:defRPr kumimoji="0"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1" tIns="45661" rIns="91321" bIns="45661" numCol="1" anchor="b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4B950114-0080-412E-8C1E-F3560937E00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0054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>
              <a:latin typeface="Arial" panose="020B0604020202020204" pitchFamily="34" charset="0"/>
            </a:endParaRPr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fld id="{4698BF33-EB00-4C3F-9CBB-9777DF1A488F}" type="slidenum">
              <a:rPr kumimoji="0" lang="en-US" altLang="ko-KR" smtClean="0"/>
              <a:pPr/>
              <a:t>4</a:t>
            </a:fld>
            <a:endParaRPr kumimoji="0"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250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>
              <a:latin typeface="Arial" panose="020B0604020202020204" pitchFamily="34" charset="0"/>
            </a:endParaRPr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fld id="{9FA4AACB-3A99-4E3C-B5F4-7173835C48F7}" type="slidenum">
              <a:rPr kumimoji="0" lang="en-US" altLang="ko-KR" smtClean="0"/>
              <a:pPr/>
              <a:t>5</a:t>
            </a:fld>
            <a:endParaRPr kumimoji="0"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782145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en-US" smtClean="0">
              <a:latin typeface="Arial" panose="020B0604020202020204" pitchFamily="34" charset="0"/>
            </a:endParaRPr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AB470D8-78B1-49C6-9C82-4E78FE2BB8BB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968896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92659-9907-4624-8C20-0550679C5B74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9966-EF0A-433D-9838-6C913860AA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2332135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57DF-5DE4-4B13-B999-D623AEFF6DB9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F2C4-C847-4A6F-BA68-30F6B1D15F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57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D2856-0FC9-481D-A92B-4C0518F0BCE0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F3EF7-1A5E-49B0-AF3E-6CBF80A6293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355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B859-8221-458A-8B2E-024C39A8D65F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6638-7282-4ACA-B290-DB2FC678C6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147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83526-1547-4DAC-A2FC-3DDBB5F40026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D55B-6E5D-4018-8595-7BD65ACD680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084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8275B-41D9-4736-A5E1-2C1D5D43AE7B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117D5-D87F-4288-B734-0A55105D226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43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D40C3-A137-4724-A315-6027519C52EC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3FA34-E310-4EFA-8712-EBC570C4021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669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767F-8BA7-4E66-8515-A2E52775BC95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5B395-AD7F-4754-B1D2-4CEF75B898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86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449DE-8C19-46A6-8C4F-A0614407756F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6E97E-8A16-4431-A7C8-D13F7B8BB2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6751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EAEDE-7886-4014-8D69-349BC51D5A6F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5F9D1-CCE7-47F8-A7EE-6F94E3B21B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207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1D060-FEE3-4643-BFD8-BD2E1042090D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8C56-FF4A-4FC9-AE52-04C4566A5B6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297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6494876-D289-4737-94F8-FB55DF63E888}" type="datetimeFigureOut">
              <a:rPr lang="ko-KR" altLang="en-US"/>
              <a:pPr>
                <a:defRPr/>
              </a:pPr>
              <a:t>2016-11-30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5A34509-DDFE-4E1F-A269-5F0F6F8B3D9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hf sldNum="0" hd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3" descr="화살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63738"/>
            <a:ext cx="76866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1331913" y="2205038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altLang="ko-KR" sz="5400" b="1" dirty="0" smtClean="0">
                <a:solidFill>
                  <a:schemeClr val="bg1"/>
                </a:solidFill>
              </a:rPr>
              <a:t>SINSUNG PACK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altLang="ko-KR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altLang="ko-KR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ko-KR" sz="4800" dirty="0"/>
              <a:t>会社紹介書</a:t>
            </a:r>
            <a:endParaRPr lang="ko-KR" altLang="en-US" sz="7000" b="1" dirty="0" smtClean="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68313" y="404813"/>
            <a:ext cx="8207375" cy="604837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7" name="그림 6" descr="(주)신성팩 로고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643563"/>
            <a:ext cx="20002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바닥글 개체 틀 3"/>
          <p:cNvSpPr>
            <a:spLocks noGrp="1"/>
          </p:cNvSpPr>
          <p:nvPr>
            <p:ph type="ftr" sz="quarter" idx="11"/>
          </p:nvPr>
        </p:nvSpPr>
        <p:spPr bwMode="auto">
          <a:xfrm>
            <a:off x="899592" y="5877272"/>
            <a:ext cx="7272808" cy="7239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ja-JP" altLang="ko-KR" sz="1600" dirty="0">
                <a:solidFill>
                  <a:schemeClr val="tx1"/>
                </a:solidFill>
              </a:rPr>
              <a:t>押出工程が終了したPSPを自動成形工程ライン</a:t>
            </a:r>
            <a:r>
              <a:rPr lang="ja-JP" altLang="ko-KR" sz="1600" dirty="0" smtClean="0">
                <a:solidFill>
                  <a:schemeClr val="tx1"/>
                </a:solidFill>
              </a:rPr>
              <a:t>で</a:t>
            </a:r>
            <a:r>
              <a:rPr lang="en-US" altLang="ja-JP" sz="1600" dirty="0" smtClean="0">
                <a:solidFill>
                  <a:schemeClr val="tx1"/>
                </a:solidFill>
              </a:rPr>
              <a:t> </a:t>
            </a:r>
            <a:r>
              <a:rPr lang="ja-JP" altLang="ko-KR" sz="1600" dirty="0" smtClean="0">
                <a:solidFill>
                  <a:schemeClr val="tx1"/>
                </a:solidFill>
              </a:rPr>
              <a:t>瞬</a:t>
            </a:r>
            <a:r>
              <a:rPr lang="ja-JP" altLang="ko-KR" sz="1600" dirty="0">
                <a:solidFill>
                  <a:schemeClr val="tx1"/>
                </a:solidFill>
              </a:rPr>
              <a:t>間的</a:t>
            </a:r>
            <a:r>
              <a:rPr lang="ja-JP" altLang="ko-KR" sz="1600" dirty="0" smtClean="0">
                <a:solidFill>
                  <a:schemeClr val="tx1"/>
                </a:solidFill>
              </a:rPr>
              <a:t>に</a:t>
            </a:r>
            <a:r>
              <a:rPr lang="ja-JP" altLang="ko-KR" sz="1600" dirty="0">
                <a:solidFill>
                  <a:schemeClr val="tx1"/>
                </a:solidFill>
              </a:rPr>
              <a:t>高温</a:t>
            </a:r>
            <a:r>
              <a:rPr lang="ja-JP" altLang="ko-KR" sz="1600" dirty="0" smtClean="0">
                <a:solidFill>
                  <a:schemeClr val="tx1"/>
                </a:solidFill>
              </a:rPr>
              <a:t>高圧で</a:t>
            </a:r>
            <a:r>
              <a:rPr lang="ja-JP" altLang="en-US" sz="1600" dirty="0">
                <a:solidFill>
                  <a:schemeClr val="tx1"/>
                </a:solidFill>
              </a:rPr>
              <a:t>真空</a:t>
            </a:r>
            <a:r>
              <a:rPr lang="ja-JP" altLang="ko-KR" sz="1600" dirty="0" smtClean="0">
                <a:solidFill>
                  <a:schemeClr val="tx1"/>
                </a:solidFill>
              </a:rPr>
              <a:t>処理</a:t>
            </a:r>
            <a:r>
              <a:rPr lang="ja-JP" altLang="ko-KR" sz="1600" dirty="0">
                <a:solidFill>
                  <a:schemeClr val="tx1"/>
                </a:solidFill>
              </a:rPr>
              <a:t>します。</a:t>
            </a:r>
            <a:endParaRPr lang="en-US" altLang="ko-KR" sz="15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l">
              <a:defRPr/>
            </a:pPr>
            <a:r>
              <a:rPr lang="ja-JP" altLang="ko-KR" sz="1600" dirty="0" smtClean="0">
                <a:solidFill>
                  <a:schemeClr val="tx1"/>
                </a:solidFill>
              </a:rPr>
              <a:t>ご</a:t>
            </a:r>
            <a:r>
              <a:rPr lang="ja-JP" altLang="ko-KR" sz="1600" dirty="0">
                <a:solidFill>
                  <a:schemeClr val="tx1"/>
                </a:solidFill>
              </a:rPr>
              <a:t>希望のデザイ</a:t>
            </a:r>
            <a:r>
              <a:rPr lang="ja-JP" altLang="ko-KR" sz="1600" dirty="0" smtClean="0">
                <a:solidFill>
                  <a:schemeClr val="tx1"/>
                </a:solidFill>
              </a:rPr>
              <a:t>ンと</a:t>
            </a:r>
            <a:r>
              <a:rPr lang="ja-JP" altLang="ko-KR" sz="1600" dirty="0">
                <a:solidFill>
                  <a:schemeClr val="tx1"/>
                </a:solidFill>
              </a:rPr>
              <a:t>優れた品</a:t>
            </a:r>
            <a:r>
              <a:rPr lang="ja-JP" altLang="ko-KR" sz="1600" dirty="0" smtClean="0">
                <a:solidFill>
                  <a:schemeClr val="tx1"/>
                </a:solidFill>
              </a:rPr>
              <a:t>質で</a:t>
            </a:r>
            <a:r>
              <a:rPr lang="ja-JP" altLang="ko-KR" sz="1600" dirty="0">
                <a:solidFill>
                  <a:schemeClr val="tx1"/>
                </a:solidFill>
              </a:rPr>
              <a:t>作成します</a:t>
            </a:r>
            <a:r>
              <a:rPr lang="ja-JP" altLang="ko-KR" sz="1600" dirty="0" smtClean="0">
                <a:solidFill>
                  <a:schemeClr val="tx1"/>
                </a:solidFill>
              </a:rPr>
              <a:t>。</a:t>
            </a:r>
            <a:endParaRPr lang="en-US" altLang="ko-KR" sz="15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15365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" t="11894" r="-3252" b="11948"/>
          <a:stretch>
            <a:fillRect/>
          </a:stretch>
        </p:blipFill>
        <p:spPr bwMode="auto">
          <a:xfrm>
            <a:off x="107950" y="1331913"/>
            <a:ext cx="9001125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1392684" y="6093296"/>
            <a:ext cx="76438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defRPr/>
            </a:pPr>
            <a:r>
              <a:rPr lang="ja-JP" altLang="ko-KR" dirty="0" smtClean="0"/>
              <a:t>PS、</a:t>
            </a:r>
            <a:r>
              <a:rPr lang="en-US" altLang="ja-JP" dirty="0" smtClean="0"/>
              <a:t>PP</a:t>
            </a:r>
            <a:r>
              <a:rPr lang="ja-JP" altLang="ko-KR" dirty="0"/>
              <a:t>、</a:t>
            </a:r>
            <a:r>
              <a:rPr lang="en-US" altLang="ja-JP" dirty="0" smtClean="0"/>
              <a:t>OPS</a:t>
            </a:r>
            <a:r>
              <a:rPr lang="ja-JP" altLang="ko-KR" dirty="0" smtClean="0"/>
              <a:t>、PETな</a:t>
            </a:r>
            <a:r>
              <a:rPr lang="ja-JP" altLang="ko-KR" dirty="0"/>
              <a:t>ど</a:t>
            </a:r>
            <a:r>
              <a:rPr lang="ja-JP" altLang="ko-KR" dirty="0" smtClean="0"/>
              <a:t>の</a:t>
            </a:r>
            <a:r>
              <a:rPr lang="ja-JP" altLang="ko-KR" dirty="0"/>
              <a:t>材料を使用し</a:t>
            </a:r>
            <a:r>
              <a:rPr lang="ja-JP" altLang="ko-KR" dirty="0" smtClean="0"/>
              <a:t>た</a:t>
            </a:r>
            <a:r>
              <a:rPr lang="ja-JP" altLang="ko-KR" dirty="0"/>
              <a:t>製品</a:t>
            </a:r>
            <a:r>
              <a:rPr lang="ja-JP" altLang="ko-KR" sz="1600" dirty="0" smtClean="0"/>
              <a:t>も</a:t>
            </a:r>
            <a:r>
              <a:rPr lang="ja-JP" altLang="ko-KR" sz="1600" dirty="0"/>
              <a:t>可能です。</a:t>
            </a:r>
            <a:endParaRPr lang="ko-KR" altLang="en-US" sz="16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pic>
        <p:nvPicPr>
          <p:cNvPr id="16388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" t="9344" r="3078" b="13571"/>
          <a:stretch>
            <a:fillRect/>
          </a:stretch>
        </p:blipFill>
        <p:spPr bwMode="auto">
          <a:xfrm>
            <a:off x="395536" y="1412776"/>
            <a:ext cx="8256588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12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8444" r="4327" b="9509"/>
          <a:stretch/>
        </p:blipFill>
        <p:spPr>
          <a:xfrm>
            <a:off x="827584" y="1484784"/>
            <a:ext cx="7128792" cy="477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1843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b="24928"/>
          <a:stretch>
            <a:fillRect/>
          </a:stretch>
        </p:blipFill>
        <p:spPr bwMode="auto">
          <a:xfrm>
            <a:off x="251520" y="2132856"/>
            <a:ext cx="8488362" cy="3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26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19460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4" b="11098"/>
          <a:stretch>
            <a:fillRect/>
          </a:stretch>
        </p:blipFill>
        <p:spPr bwMode="auto">
          <a:xfrm>
            <a:off x="467544" y="1412775"/>
            <a:ext cx="4152860" cy="234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4" b="15018"/>
          <a:stretch>
            <a:fillRect/>
          </a:stretch>
        </p:blipFill>
        <p:spPr bwMode="auto">
          <a:xfrm>
            <a:off x="3184655" y="3888740"/>
            <a:ext cx="5779833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2775"/>
            <a:ext cx="3554235" cy="261090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8" t="16401" r="8720" b="14301"/>
          <a:stretch/>
        </p:blipFill>
        <p:spPr>
          <a:xfrm>
            <a:off x="395536" y="4509120"/>
            <a:ext cx="2736304" cy="180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0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2048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b="14272"/>
          <a:stretch>
            <a:fillRect/>
          </a:stretch>
        </p:blipFill>
        <p:spPr bwMode="auto">
          <a:xfrm>
            <a:off x="155575" y="1268413"/>
            <a:ext cx="46323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6" t="12415" r="11716" b="11707"/>
          <a:stretch>
            <a:fillRect/>
          </a:stretch>
        </p:blipFill>
        <p:spPr bwMode="auto">
          <a:xfrm>
            <a:off x="4284663" y="3630613"/>
            <a:ext cx="4535487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 t="15350" r="10208" b="15350"/>
          <a:stretch>
            <a:fillRect/>
          </a:stretch>
        </p:blipFill>
        <p:spPr bwMode="auto">
          <a:xfrm>
            <a:off x="755650" y="4221163"/>
            <a:ext cx="26098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t="15350" r="5145" b="14301"/>
          <a:stretch>
            <a:fillRect/>
          </a:stretch>
        </p:blipFill>
        <p:spPr bwMode="auto">
          <a:xfrm>
            <a:off x="5364163" y="1341438"/>
            <a:ext cx="27130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2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2150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02" b="28999"/>
          <a:stretch>
            <a:fillRect/>
          </a:stretch>
        </p:blipFill>
        <p:spPr bwMode="auto">
          <a:xfrm>
            <a:off x="250825" y="4427538"/>
            <a:ext cx="585946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9727" r="11414" b="10912"/>
          <a:stretch>
            <a:fillRect/>
          </a:stretch>
        </p:blipFill>
        <p:spPr bwMode="auto">
          <a:xfrm>
            <a:off x="841375" y="1382713"/>
            <a:ext cx="467995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" t="15350" r="6410" b="15350"/>
          <a:stretch>
            <a:fillRect/>
          </a:stretch>
        </p:blipFill>
        <p:spPr bwMode="auto">
          <a:xfrm>
            <a:off x="6011863" y="1847850"/>
            <a:ext cx="2736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0" t="18019" r="21651" b="14465"/>
          <a:stretch>
            <a:fillRect/>
          </a:stretch>
        </p:blipFill>
        <p:spPr bwMode="auto">
          <a:xfrm>
            <a:off x="6011863" y="4508500"/>
            <a:ext cx="2808287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2492375"/>
            <a:ext cx="6048375" cy="36004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4800" b="1" dirty="0" smtClean="0">
                <a:solidFill>
                  <a:schemeClr val="tx2"/>
                </a:solidFill>
              </a:rPr>
              <a:t>-</a:t>
            </a:r>
            <a:r>
              <a:rPr lang="ja-JP" altLang="ko-KR" sz="4800" b="1" dirty="0" smtClean="0">
                <a:solidFill>
                  <a:schemeClr val="tx2"/>
                </a:solidFill>
              </a:rPr>
              <a:t>あ</a:t>
            </a:r>
            <a:r>
              <a:rPr lang="ja-JP" altLang="ko-KR" sz="4800" b="1" dirty="0">
                <a:solidFill>
                  <a:schemeClr val="tx2"/>
                </a:solidFill>
              </a:rPr>
              <a:t>りがとうございま</a:t>
            </a:r>
            <a:r>
              <a:rPr lang="ja-JP" altLang="ko-KR" sz="4800" b="1" dirty="0" smtClean="0">
                <a:solidFill>
                  <a:schemeClr val="tx2"/>
                </a:solidFill>
              </a:rPr>
              <a:t>す</a:t>
            </a:r>
            <a:r>
              <a:rPr lang="en-US" altLang="ja-JP" sz="4800" b="1" dirty="0" smtClean="0">
                <a:solidFill>
                  <a:schemeClr val="tx2"/>
                </a:solidFill>
              </a:rPr>
              <a:t>-</a:t>
            </a:r>
            <a:endParaRPr lang="ja-JP" altLang="ko-KR" sz="4800" b="1" dirty="0">
              <a:solidFill>
                <a:schemeClr val="tx2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altLang="ko-KR" sz="4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411" name="그림 3" descr="(주)신성팩 로고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8" y="5072063"/>
            <a:ext cx="304165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Helvetica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-2268538" y="115888"/>
            <a:ext cx="7848601" cy="1143000"/>
          </a:xfrm>
        </p:spPr>
        <p:txBody>
          <a:bodyPr/>
          <a:lstStyle/>
          <a:p>
            <a:pPr marL="484188" eaLnBrk="1" hangingPunct="1"/>
            <a:r>
              <a:rPr lang="en-US" altLang="ko-KR" sz="3200" b="1" dirty="0" smtClean="0"/>
              <a:t>CONTENTS </a:t>
            </a:r>
            <a:r>
              <a:rPr lang="ja-JP" altLang="ko-KR" sz="3200" dirty="0" smtClean="0"/>
              <a:t>リスト</a:t>
            </a:r>
            <a:endParaRPr lang="en-US" altLang="ko-KR" sz="3200" b="1" dirty="0" smtClean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60525" y="6492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eaLnBrk="1" latinLnBrk="0" hangingPunct="1">
              <a:spcBef>
                <a:spcPct val="0"/>
              </a:spcBef>
              <a:buFontTx/>
              <a:buNone/>
            </a:pPr>
            <a:endParaRPr kumimoji="0" lang="ko-KR" altLang="ko-KR" sz="1800">
              <a:latin typeface="Arial" panose="020B0604020202020204" pitchFamily="34" charset="0"/>
            </a:endParaRPr>
          </a:p>
        </p:txBody>
      </p:sp>
      <p:sp>
        <p:nvSpPr>
          <p:cNvPr id="4100" name="AutoShape 42"/>
          <p:cNvSpPr>
            <a:spLocks noChangeArrowheads="1"/>
          </p:cNvSpPr>
          <p:nvPr/>
        </p:nvSpPr>
        <p:spPr bwMode="auto">
          <a:xfrm>
            <a:off x="990600" y="1976438"/>
            <a:ext cx="7239000" cy="4260850"/>
          </a:xfrm>
          <a:prstGeom prst="roundRect">
            <a:avLst>
              <a:gd name="adj" fmla="val 10375"/>
            </a:avLst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>
              <a:latin typeface="Arial" panose="020B0604020202020204" pitchFamily="34" charset="0"/>
            </a:endParaRPr>
          </a:p>
        </p:txBody>
      </p:sp>
      <p:sp>
        <p:nvSpPr>
          <p:cNvPr id="192555" name="AutoShape 43"/>
          <p:cNvSpPr>
            <a:spLocks noChangeArrowheads="1"/>
          </p:cNvSpPr>
          <p:nvPr/>
        </p:nvSpPr>
        <p:spPr bwMode="gray">
          <a:xfrm>
            <a:off x="2051050" y="2913063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1" charset="2"/>
              <a:buNone/>
              <a:defRPr/>
            </a:pP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2. Company Summary (</a:t>
            </a:r>
            <a:r>
              <a:rPr lang="ja-JP" altLang="ko-KR" sz="1600" dirty="0"/>
              <a:t>会社概要</a:t>
            </a: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92556" name="AutoShape 44"/>
          <p:cNvSpPr>
            <a:spLocks noChangeArrowheads="1"/>
          </p:cNvSpPr>
          <p:nvPr/>
        </p:nvSpPr>
        <p:spPr bwMode="gray">
          <a:xfrm>
            <a:off x="2057400" y="3925888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1" charset="2"/>
              <a:buNone/>
              <a:defRPr/>
            </a:pP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4. Organization (</a:t>
            </a:r>
            <a:r>
              <a:rPr lang="ja-JP" altLang="ko-KR" sz="1600" dirty="0"/>
              <a:t>組織図</a:t>
            </a: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92557" name="AutoShape 45"/>
          <p:cNvSpPr>
            <a:spLocks noChangeArrowheads="1"/>
          </p:cNvSpPr>
          <p:nvPr/>
        </p:nvSpPr>
        <p:spPr bwMode="gray">
          <a:xfrm>
            <a:off x="2051050" y="4430713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1" charset="2"/>
              <a:buNone/>
              <a:defRPr/>
            </a:pP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5. Business Policies (</a:t>
            </a:r>
            <a:r>
              <a:rPr lang="ja-JP" altLang="ko-KR" sz="1600" dirty="0"/>
              <a:t>経営方針</a:t>
            </a: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92558" name="AutoShape 46"/>
          <p:cNvSpPr>
            <a:spLocks noChangeArrowheads="1"/>
          </p:cNvSpPr>
          <p:nvPr/>
        </p:nvSpPr>
        <p:spPr bwMode="gray">
          <a:xfrm>
            <a:off x="2051050" y="2408238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 dirty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1. Greeting</a:t>
            </a:r>
            <a:r>
              <a:rPr lang="en-US" altLang="ko-KR" sz="1600" b="1" i="1" dirty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(</a:t>
            </a:r>
            <a:r>
              <a:rPr lang="ja-JP" altLang="en-US" sz="1600" dirty="0"/>
              <a:t>紹</a:t>
            </a:r>
            <a:r>
              <a:rPr lang="ja-JP" altLang="en-US" sz="1600" dirty="0" smtClean="0"/>
              <a:t>介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)</a:t>
            </a:r>
            <a:endParaRPr kumimoji="0" lang="en-US" altLang="ko-KR" sz="1600" b="1" dirty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92559" name="AutoShape 47"/>
          <p:cNvSpPr>
            <a:spLocks noChangeArrowheads="1"/>
          </p:cNvSpPr>
          <p:nvPr/>
        </p:nvSpPr>
        <p:spPr bwMode="gray">
          <a:xfrm>
            <a:off x="2051050" y="5440363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1" charset="2"/>
              <a:buNone/>
              <a:defRPr/>
            </a:pP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7. Product </a:t>
            </a:r>
            <a:r>
              <a:rPr kumimoji="0"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ja-JP" altLang="ko-KR" sz="1600" dirty="0"/>
              <a:t>商品</a:t>
            </a:r>
            <a:r>
              <a:rPr kumimoji="0"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AutoShape 46"/>
          <p:cNvSpPr>
            <a:spLocks noChangeArrowheads="1"/>
          </p:cNvSpPr>
          <p:nvPr/>
        </p:nvSpPr>
        <p:spPr bwMode="gray">
          <a:xfrm>
            <a:off x="2051050" y="3416300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1" charset="2"/>
              <a:buNone/>
              <a:defRPr/>
            </a:pP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3. History Scale (</a:t>
            </a:r>
            <a:r>
              <a:rPr lang="ja-JP" altLang="ko-KR" sz="1600" dirty="0"/>
              <a:t>歴史と規模</a:t>
            </a:r>
            <a:r>
              <a:rPr kumimoji="0" lang="en-US" altLang="ko-KR" sz="1600" b="1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4" name="AutoShape 47"/>
          <p:cNvSpPr>
            <a:spLocks noChangeArrowheads="1"/>
          </p:cNvSpPr>
          <p:nvPr/>
        </p:nvSpPr>
        <p:spPr bwMode="gray">
          <a:xfrm>
            <a:off x="2051050" y="4935538"/>
            <a:ext cx="5105400" cy="381000"/>
          </a:xfrm>
          <a:prstGeom prst="roundRect">
            <a:avLst>
              <a:gd name="adj" fmla="val 7574"/>
            </a:avLst>
          </a:prstGeom>
          <a:solidFill>
            <a:schemeClr val="tx2">
              <a:lumMod val="40000"/>
              <a:lumOff val="60000"/>
              <a:alpha val="67000"/>
            </a:schemeClr>
          </a:soli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en-US" altLang="ko-KR" sz="1600" b="1" dirty="0">
                <a:latin typeface="맑은 고딕" pitchFamily="50" charset="-127"/>
                <a:ea typeface="맑은 고딕" pitchFamily="50" charset="-127"/>
                <a:cs typeface="Arial" charset="0"/>
              </a:rPr>
              <a:t>6. Product Information  (</a:t>
            </a:r>
            <a:r>
              <a:rPr lang="ja-JP" altLang="ko-KR" sz="1600" dirty="0"/>
              <a:t>商品情報</a:t>
            </a:r>
            <a:r>
              <a:rPr lang="en-US" altLang="ko-KR" sz="1600" b="1" dirty="0">
                <a:latin typeface="맑은 고딕" pitchFamily="50" charset="-127"/>
                <a:ea typeface="맑은 고딕" pitchFamily="50" charset="-127"/>
                <a:cs typeface="Arial" charset="0"/>
              </a:rPr>
              <a:t>)</a:t>
            </a:r>
            <a:endParaRPr kumimoji="0" lang="en-US" altLang="ko-KR" sz="1600" b="1" dirty="0"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0" y="1052513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그림 5" descr="회색로고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908050"/>
            <a:ext cx="5256212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내용 개체 틀 2"/>
          <p:cNvSpPr>
            <a:spLocks noGrp="1"/>
          </p:cNvSpPr>
          <p:nvPr>
            <p:ph idx="1"/>
          </p:nvPr>
        </p:nvSpPr>
        <p:spPr>
          <a:xfrm>
            <a:off x="0" y="1569045"/>
            <a:ext cx="8858250" cy="4740275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1800" b="1" dirty="0" smtClean="0"/>
              <a:t>         当</a:t>
            </a:r>
            <a:r>
              <a:rPr lang="ja-JP" altLang="en-US" sz="1800" b="1" dirty="0"/>
              <a:t>社の生産についての紹</a:t>
            </a:r>
            <a:r>
              <a:rPr lang="ja-JP" altLang="en-US" sz="1800" b="1" dirty="0" smtClean="0"/>
              <a:t>介</a:t>
            </a:r>
            <a:endParaRPr lang="en-US" altLang="ja-JP" sz="1800" b="1" dirty="0" smtClean="0"/>
          </a:p>
          <a:p>
            <a:pPr marL="0" indent="0">
              <a:buNone/>
            </a:pPr>
            <a:r>
              <a:rPr lang="en-US" altLang="ja-JP" sz="1600" b="1" dirty="0"/>
              <a:t> </a:t>
            </a:r>
            <a:r>
              <a:rPr lang="en-US" altLang="ja-JP" sz="1600" b="1" dirty="0" smtClean="0"/>
              <a:t>      </a:t>
            </a:r>
            <a:r>
              <a:rPr lang="en-US" altLang="ja-JP" sz="1600" dirty="0" smtClean="0"/>
              <a:t>1</a:t>
            </a:r>
            <a:r>
              <a:rPr lang="en-US" altLang="ja-JP" sz="1600" dirty="0"/>
              <a:t>.</a:t>
            </a:r>
            <a:r>
              <a:rPr lang="ja-JP" altLang="en-US" sz="1600" dirty="0"/>
              <a:t>当社は</a:t>
            </a:r>
            <a:r>
              <a:rPr lang="en-US" altLang="ja-JP" sz="1600" dirty="0"/>
              <a:t>1995</a:t>
            </a:r>
            <a:r>
              <a:rPr lang="ja-JP" altLang="en-US" sz="1600" dirty="0"/>
              <a:t>年、韓国ソウルから約</a:t>
            </a:r>
            <a:r>
              <a:rPr lang="en-US" altLang="ja-JP" sz="1600" dirty="0"/>
              <a:t>60</a:t>
            </a:r>
            <a:r>
              <a:rPr lang="ja-JP" altLang="en-US" sz="1600" dirty="0"/>
              <a:t>分かかるところにある安城市に本社を設立しました。 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</a:t>
            </a:r>
            <a:r>
              <a:rPr lang="ja-JP" altLang="en-US" sz="1600" dirty="0" smtClean="0"/>
              <a:t>現</a:t>
            </a:r>
            <a:r>
              <a:rPr lang="ja-JP" altLang="en-US" sz="1600" dirty="0"/>
              <a:t>在当社は平澤本社と鎮川第</a:t>
            </a:r>
            <a:r>
              <a:rPr lang="en-US" altLang="ja-JP" sz="1600" dirty="0"/>
              <a:t>2</a:t>
            </a:r>
            <a:r>
              <a:rPr lang="ja-JP" altLang="en-US" sz="1600" dirty="0"/>
              <a:t>工場で</a:t>
            </a:r>
            <a:r>
              <a:rPr lang="en-US" altLang="ja-JP" sz="1600" dirty="0"/>
              <a:t>PSP</a:t>
            </a:r>
            <a:r>
              <a:rPr lang="ja-JP" altLang="en-US" sz="1600" dirty="0"/>
              <a:t>シートの製造からラミネート加工、真空成形をして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</a:t>
            </a:r>
            <a:r>
              <a:rPr lang="ja-JP" altLang="en-US" sz="1600" dirty="0" smtClean="0"/>
              <a:t>食</a:t>
            </a:r>
            <a:r>
              <a:rPr lang="ja-JP" altLang="en-US" sz="1600" dirty="0"/>
              <a:t>品トレイ、弁当容器、卵容器など各種の成形品を製造しています。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 2</a:t>
            </a:r>
            <a:r>
              <a:rPr lang="en-US" altLang="ja-JP" sz="1600" dirty="0"/>
              <a:t>.</a:t>
            </a:r>
            <a:r>
              <a:rPr lang="ja-JP" altLang="en-US" sz="1600" dirty="0"/>
              <a:t>当社は</a:t>
            </a:r>
            <a:r>
              <a:rPr lang="en-US" altLang="ja-JP" sz="1600" dirty="0"/>
              <a:t>PSP</a:t>
            </a:r>
            <a:r>
              <a:rPr lang="ja-JP" altLang="en-US" sz="1600" dirty="0"/>
              <a:t>シートの表面または両面に印刷フィルムをラミネートしており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</a:t>
            </a:r>
            <a:r>
              <a:rPr lang="ja-JP" altLang="en-US" sz="1600" dirty="0" smtClean="0"/>
              <a:t>顧</a:t>
            </a:r>
            <a:r>
              <a:rPr lang="ja-JP" altLang="en-US" sz="1600" dirty="0"/>
              <a:t>客の要請に合わせた製品も製作しています。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 3.2015</a:t>
            </a:r>
            <a:r>
              <a:rPr lang="ja-JP" altLang="en-US" sz="1600" dirty="0"/>
              <a:t>年から自社技術で</a:t>
            </a:r>
            <a:r>
              <a:rPr lang="en-US" altLang="ja-JP" sz="1600" dirty="0"/>
              <a:t>PSP</a:t>
            </a:r>
            <a:r>
              <a:rPr lang="ja-JP" altLang="en-US" sz="1600" dirty="0"/>
              <a:t>シートの制作を開始して</a:t>
            </a:r>
            <a:r>
              <a:rPr lang="en-US" altLang="ja-JP" sz="1600" dirty="0"/>
              <a:t>PSP</a:t>
            </a:r>
            <a:r>
              <a:rPr lang="ja-JP" altLang="en-US" sz="1600" dirty="0"/>
              <a:t>シート、ラミネーション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     </a:t>
            </a:r>
            <a:r>
              <a:rPr lang="ja-JP" altLang="ko-KR" sz="1600" dirty="0" smtClean="0"/>
              <a:t>真</a:t>
            </a:r>
            <a:r>
              <a:rPr lang="ja-JP" altLang="ko-KR" sz="1600" dirty="0"/>
              <a:t>空成</a:t>
            </a:r>
            <a:r>
              <a:rPr lang="ja-JP" altLang="ko-KR" sz="1600" dirty="0" smtClean="0"/>
              <a:t>形</a:t>
            </a:r>
            <a:r>
              <a:rPr lang="ja-JP" altLang="en-US" sz="1600" dirty="0"/>
              <a:t>と一貫</a:t>
            </a:r>
            <a:r>
              <a:rPr lang="ja-JP" altLang="en-US" sz="1600" dirty="0" smtClean="0"/>
              <a:t>し</a:t>
            </a:r>
            <a:r>
              <a:rPr lang="ja-JP" altLang="ko-KR" sz="1600" dirty="0"/>
              <a:t>た</a:t>
            </a:r>
            <a:r>
              <a:rPr lang="ja-JP" altLang="en-US" sz="1600" dirty="0" smtClean="0"/>
              <a:t>、</a:t>
            </a:r>
            <a:r>
              <a:rPr lang="ja-JP" altLang="en-US" sz="1600" dirty="0"/>
              <a:t>生産製品</a:t>
            </a:r>
            <a:r>
              <a:rPr lang="ja-JP" altLang="en-US" sz="1600" dirty="0" smtClean="0"/>
              <a:t>の</a:t>
            </a:r>
            <a:r>
              <a:rPr lang="ja-JP" altLang="ko-KR" sz="1600" dirty="0"/>
              <a:t>体制</a:t>
            </a:r>
            <a:r>
              <a:rPr lang="ja-JP" altLang="en-US" sz="1600" dirty="0" smtClean="0"/>
              <a:t>を</a:t>
            </a:r>
            <a:r>
              <a:rPr lang="ja-JP" altLang="en-US" sz="1600" dirty="0"/>
              <a:t>確立しました。 </a:t>
            </a:r>
            <a:endParaRPr lang="en-US" altLang="ja-JP" sz="1600" dirty="0" smtClean="0"/>
          </a:p>
          <a:p>
            <a:endParaRPr lang="ja-JP" altLang="en-US" sz="1600" dirty="0"/>
          </a:p>
          <a:p>
            <a:pPr marL="0" indent="0">
              <a:buNone/>
            </a:pPr>
            <a:r>
              <a:rPr lang="ja-JP" altLang="en-US" sz="1800" b="1" dirty="0" smtClean="0"/>
              <a:t>          日</a:t>
            </a:r>
            <a:r>
              <a:rPr lang="ja-JP" altLang="en-US" sz="1800" b="1" dirty="0"/>
              <a:t>本市場またはアジア市場へのアプロー</a:t>
            </a:r>
            <a:r>
              <a:rPr lang="ja-JP" altLang="en-US" sz="1800" b="1" dirty="0" smtClean="0"/>
              <a:t>チ</a:t>
            </a:r>
          </a:p>
          <a:p>
            <a:pPr marL="0" indent="0">
              <a:buNone/>
            </a:pPr>
            <a:r>
              <a:rPr lang="en-US" altLang="ja-JP" sz="1600" b="1" dirty="0" smtClean="0"/>
              <a:t>       </a:t>
            </a:r>
            <a:r>
              <a:rPr lang="en-US" altLang="ja-JP" sz="1600" dirty="0" smtClean="0"/>
              <a:t>1.</a:t>
            </a:r>
            <a:r>
              <a:rPr lang="ja-JP" altLang="en-US" sz="1600" dirty="0"/>
              <a:t>当社は海外のお客様に、真</a:t>
            </a:r>
            <a:r>
              <a:rPr lang="ja-JP" altLang="en-US" sz="1600" dirty="0" smtClean="0"/>
              <a:t>空</a:t>
            </a:r>
            <a:r>
              <a:rPr lang="ja-JP" altLang="ko-KR" sz="1600" dirty="0"/>
              <a:t>成</a:t>
            </a:r>
            <a:r>
              <a:rPr lang="ja-JP" altLang="en-US" sz="1600" dirty="0" smtClean="0"/>
              <a:t>形</a:t>
            </a:r>
            <a:r>
              <a:rPr lang="ja-JP" altLang="en-US" sz="1600" dirty="0"/>
              <a:t>製品、ラミネートした</a:t>
            </a:r>
            <a:r>
              <a:rPr lang="en-US" altLang="ja-JP" sz="1600" dirty="0"/>
              <a:t>PSP</a:t>
            </a:r>
            <a:r>
              <a:rPr lang="ja-JP" altLang="en-US" sz="1600" dirty="0"/>
              <a:t>シートを輸出するだけでなく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</a:t>
            </a:r>
            <a:r>
              <a:rPr lang="ja-JP" altLang="en-US" sz="1600" dirty="0" smtClean="0"/>
              <a:t>海</a:t>
            </a:r>
            <a:r>
              <a:rPr lang="ja-JP" altLang="en-US" sz="1600" dirty="0"/>
              <a:t>外</a:t>
            </a:r>
            <a:r>
              <a:rPr lang="ja-JP" altLang="en-US" sz="1600" dirty="0" smtClean="0"/>
              <a:t>メ ー</a:t>
            </a:r>
            <a:r>
              <a:rPr lang="ja-JP" altLang="en-US" sz="1600" dirty="0"/>
              <a:t>カーとのタイアプして</a:t>
            </a:r>
            <a:r>
              <a:rPr lang="en-US" altLang="ja-JP" sz="1600" dirty="0"/>
              <a:t>OEM</a:t>
            </a:r>
            <a:r>
              <a:rPr lang="ja-JP" altLang="en-US" sz="1600" dirty="0"/>
              <a:t>生産も可能です。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 2</a:t>
            </a:r>
            <a:r>
              <a:rPr lang="en-US" altLang="ja-JP" sz="1600" dirty="0"/>
              <a:t>.</a:t>
            </a:r>
            <a:r>
              <a:rPr lang="ja-JP" altLang="en-US" sz="1600" dirty="0"/>
              <a:t>食品包装用真</a:t>
            </a:r>
            <a:r>
              <a:rPr lang="ja-JP" altLang="en-US" sz="1600" dirty="0" smtClean="0"/>
              <a:t>空</a:t>
            </a:r>
            <a:r>
              <a:rPr lang="ja-JP" altLang="ko-KR" sz="1600" dirty="0"/>
              <a:t>成</a:t>
            </a:r>
            <a:r>
              <a:rPr lang="ja-JP" altLang="en-US" sz="1600" dirty="0" smtClean="0"/>
              <a:t>形</a:t>
            </a:r>
            <a:r>
              <a:rPr lang="ja-JP" altLang="en-US" sz="1600" dirty="0"/>
              <a:t>製品も、市場のニーズの変化に対応して、</a:t>
            </a:r>
            <a:r>
              <a:rPr lang="en-US" altLang="ja-JP" sz="1600" dirty="0"/>
              <a:t>PSP</a:t>
            </a:r>
            <a:r>
              <a:rPr lang="ja-JP" altLang="en-US" sz="1600" dirty="0"/>
              <a:t>製品だけでなく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</a:t>
            </a:r>
            <a:r>
              <a:rPr lang="ja-JP" altLang="en-US" sz="1600" dirty="0" smtClean="0"/>
              <a:t>耐</a:t>
            </a:r>
            <a:r>
              <a:rPr lang="ja-JP" altLang="en-US" sz="1600" dirty="0"/>
              <a:t>熱性が高い</a:t>
            </a:r>
            <a:r>
              <a:rPr lang="en-US" altLang="ja-JP" sz="1600" dirty="0"/>
              <a:t>OPS</a:t>
            </a:r>
            <a:r>
              <a:rPr lang="ja-JP" altLang="en-US" sz="1600" dirty="0"/>
              <a:t>、</a:t>
            </a:r>
            <a:r>
              <a:rPr lang="en-US" altLang="ja-JP" sz="1600" dirty="0"/>
              <a:t>PP</a:t>
            </a:r>
            <a:r>
              <a:rPr lang="ja-JP" altLang="en-US" sz="1600" dirty="0"/>
              <a:t>、</a:t>
            </a:r>
            <a:r>
              <a:rPr lang="en-US" altLang="ja-JP" sz="1600" dirty="0"/>
              <a:t>OPP</a:t>
            </a:r>
            <a:r>
              <a:rPr lang="ja-JP" altLang="en-US" sz="1600" dirty="0"/>
              <a:t>、</a:t>
            </a:r>
            <a:r>
              <a:rPr lang="en-US" altLang="ja-JP" sz="1600" dirty="0"/>
              <a:t>ABS</a:t>
            </a:r>
            <a:r>
              <a:rPr lang="ja-JP" altLang="en-US" sz="1600" dirty="0"/>
              <a:t>、</a:t>
            </a:r>
            <a:r>
              <a:rPr lang="en-US" altLang="ja-JP" sz="1600" dirty="0"/>
              <a:t>PPO</a:t>
            </a:r>
            <a:r>
              <a:rPr lang="ja-JP" altLang="en-US" sz="1600" dirty="0"/>
              <a:t>変形</a:t>
            </a:r>
            <a:r>
              <a:rPr lang="en-US" altLang="ja-JP" sz="1600" dirty="0"/>
              <a:t>PS</a:t>
            </a:r>
            <a:r>
              <a:rPr lang="ja-JP" altLang="en-US" sz="1600" dirty="0"/>
              <a:t>シートなど各種シートからの真空成形加</a:t>
            </a:r>
            <a:r>
              <a:rPr lang="ja-JP" altLang="en-US" sz="1600" dirty="0" smtClean="0"/>
              <a:t>工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</a:t>
            </a:r>
            <a:r>
              <a:rPr lang="ja-JP" altLang="en-US" sz="1600" dirty="0" smtClean="0"/>
              <a:t>製品も</a:t>
            </a:r>
            <a:r>
              <a:rPr lang="ja-JP" altLang="en-US" sz="1600" dirty="0"/>
              <a:t>試みています。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ko-KR" altLang="en-US" sz="1600" b="1" dirty="0" smtClean="0">
                <a:solidFill>
                  <a:srgbClr val="000000"/>
                </a:solidFill>
              </a:rPr>
              <a:t>    </a:t>
            </a:r>
            <a:endParaRPr lang="en-US" altLang="ko-KR" sz="1600" b="1" dirty="0" smtClean="0">
              <a:solidFill>
                <a:srgbClr val="000000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ja-JP" sz="1600" dirty="0" smtClean="0"/>
              <a:t>                                                                   </a:t>
            </a:r>
            <a:r>
              <a:rPr lang="ja-JP" altLang="ko-KR" sz="1600" dirty="0" smtClean="0"/>
              <a:t>代</a:t>
            </a:r>
            <a:r>
              <a:rPr lang="ja-JP" altLang="ko-KR" sz="1600" dirty="0"/>
              <a:t>表取締</a:t>
            </a:r>
            <a:r>
              <a:rPr lang="ja-JP" altLang="ko-KR" sz="1600" dirty="0" smtClean="0"/>
              <a:t>役</a:t>
            </a:r>
            <a:r>
              <a:rPr lang="en-US" altLang="ja-JP" sz="1600" dirty="0" smtClean="0"/>
              <a:t> </a:t>
            </a:r>
            <a:r>
              <a:rPr lang="ja-JP" altLang="ko-KR" sz="1600" dirty="0" smtClean="0"/>
              <a:t>社</a:t>
            </a:r>
            <a:r>
              <a:rPr lang="ja-JP" altLang="ko-KR" sz="1600" dirty="0"/>
              <a:t>長</a:t>
            </a:r>
            <a:endParaRPr lang="en-US" altLang="ko-KR" sz="1600" b="1" dirty="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ko-KR" altLang="en-US" sz="1400" dirty="0" smtClean="0"/>
          </a:p>
        </p:txBody>
      </p:sp>
      <p:pic>
        <p:nvPicPr>
          <p:cNvPr id="5124" name="그림 5" descr="서명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202363"/>
            <a:ext cx="1657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0" y="1052513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-2125663" y="115888"/>
            <a:ext cx="785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GREETING </a:t>
            </a:r>
            <a:r>
              <a:rPr lang="ja-JP" altLang="en-US" sz="3200" b="1" dirty="0" smtClean="0"/>
              <a:t>紹</a:t>
            </a:r>
            <a:r>
              <a:rPr lang="ja-JP" altLang="en-US" sz="3200" b="1" dirty="0"/>
              <a:t>介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7" name="AutoShape 5"/>
          <p:cNvSpPr>
            <a:spLocks noChangeArrowheads="1"/>
          </p:cNvSpPr>
          <p:nvPr/>
        </p:nvSpPr>
        <p:spPr bwMode="gray">
          <a:xfrm>
            <a:off x="220663" y="2633663"/>
            <a:ext cx="2024062" cy="3027362"/>
          </a:xfrm>
          <a:prstGeom prst="roundRect">
            <a:avLst>
              <a:gd name="adj" fmla="val 335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05158" name="Freeform 6"/>
          <p:cNvSpPr>
            <a:spLocks/>
          </p:cNvSpPr>
          <p:nvPr/>
        </p:nvSpPr>
        <p:spPr bwMode="gray">
          <a:xfrm>
            <a:off x="233363" y="2681288"/>
            <a:ext cx="260350" cy="344487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8627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05159" name="AutoShape 7"/>
          <p:cNvSpPr>
            <a:spLocks noChangeArrowheads="1"/>
          </p:cNvSpPr>
          <p:nvPr/>
        </p:nvSpPr>
        <p:spPr bwMode="gray">
          <a:xfrm>
            <a:off x="220663" y="2185988"/>
            <a:ext cx="2014537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6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Information</a:t>
            </a:r>
          </a:p>
        </p:txBody>
      </p:sp>
      <p:sp>
        <p:nvSpPr>
          <p:cNvPr id="305160" name="Freeform 8"/>
          <p:cNvSpPr>
            <a:spLocks/>
          </p:cNvSpPr>
          <p:nvPr/>
        </p:nvSpPr>
        <p:spPr bwMode="gray">
          <a:xfrm>
            <a:off x="215900" y="2208213"/>
            <a:ext cx="169863" cy="225425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8627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150" name="Rectangle 9"/>
          <p:cNvSpPr>
            <a:spLocks noChangeArrowheads="1"/>
          </p:cNvSpPr>
          <p:nvPr/>
        </p:nvSpPr>
        <p:spPr bwMode="auto">
          <a:xfrm>
            <a:off x="290513" y="2690813"/>
            <a:ext cx="1870075" cy="646112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290513" y="3408363"/>
            <a:ext cx="1870075" cy="668337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52" name="Rectangle 11"/>
          <p:cNvSpPr>
            <a:spLocks noChangeArrowheads="1"/>
          </p:cNvSpPr>
          <p:nvPr/>
        </p:nvSpPr>
        <p:spPr bwMode="auto">
          <a:xfrm>
            <a:off x="293688" y="4148138"/>
            <a:ext cx="1870075" cy="649287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ja-JP" altLang="ko-KR" sz="1400" dirty="0">
                <a:solidFill>
                  <a:schemeClr val="bg1"/>
                </a:solidFill>
              </a:rPr>
              <a:t>業種：製造業</a:t>
            </a:r>
            <a:endParaRPr kumimoji="0" lang="ko-KR" altLang="en-US" sz="14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293688" y="4881563"/>
            <a:ext cx="1870075" cy="635000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pSp>
        <p:nvGrpSpPr>
          <p:cNvPr id="6154" name="Group 13"/>
          <p:cNvGrpSpPr>
            <a:grpSpLocks/>
          </p:cNvGrpSpPr>
          <p:nvPr/>
        </p:nvGrpSpPr>
        <p:grpSpPr bwMode="auto">
          <a:xfrm>
            <a:off x="2346325" y="2654300"/>
            <a:ext cx="2024063" cy="3006725"/>
            <a:chOff x="2708" y="1915"/>
            <a:chExt cx="1275" cy="1610"/>
          </a:xfrm>
        </p:grpSpPr>
        <p:sp>
          <p:nvSpPr>
            <p:cNvPr id="6192" name="AutoShape 14"/>
            <p:cNvSpPr>
              <a:spLocks noChangeArrowheads="1"/>
            </p:cNvSpPr>
            <p:nvPr/>
          </p:nvSpPr>
          <p:spPr bwMode="gray">
            <a:xfrm>
              <a:off x="2708" y="1915"/>
              <a:ext cx="1275" cy="1610"/>
            </a:xfrm>
            <a:prstGeom prst="roundRect">
              <a:avLst>
                <a:gd name="adj" fmla="val 3352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7C7C7C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r" eaLnBrk="1" latinLnBrk="0" hangingPunct="1">
                <a:spcBef>
                  <a:spcPct val="0"/>
                </a:spcBef>
                <a:buFontTx/>
                <a:buNone/>
              </a:pPr>
              <a:endParaRPr kumimoji="0" lang="ko-KR" altLang="en-US" sz="1800" b="1">
                <a:solidFill>
                  <a:srgbClr val="000000"/>
                </a:solidFill>
                <a:latin typeface="돋움" panose="020B0600000101010101" pitchFamily="50" charset="-127"/>
                <a:ea typeface="돋움" panose="020B0600000101010101" pitchFamily="50" charset="-127"/>
              </a:endParaRPr>
            </a:p>
          </p:txBody>
        </p:sp>
        <p:sp>
          <p:nvSpPr>
            <p:cNvPr id="305167" name="Freeform 15"/>
            <p:cNvSpPr>
              <a:spLocks/>
            </p:cNvSpPr>
            <p:nvPr/>
          </p:nvSpPr>
          <p:spPr bwMode="gray">
            <a:xfrm>
              <a:off x="2723" y="1934"/>
              <a:ext cx="164" cy="21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48627"/>
                    <a:invGamma/>
                  </a:srgbClr>
                </a:gs>
                <a:gs pos="50000">
                  <a:srgbClr val="DDDDDD">
                    <a:alpha val="0"/>
                  </a:srgbClr>
                </a:gs>
                <a:gs pos="100000">
                  <a:srgbClr val="DDDDDD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kumimoji="0" lang="ko-KR" altLang="en-US" b="1">
                <a:solidFill>
                  <a:srgbClr val="000000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  <p:sp>
        <p:nvSpPr>
          <p:cNvPr id="6155" name="AutoShape 16"/>
          <p:cNvSpPr>
            <a:spLocks noChangeArrowheads="1"/>
          </p:cNvSpPr>
          <p:nvPr/>
        </p:nvSpPr>
        <p:spPr bwMode="gray">
          <a:xfrm>
            <a:off x="2346325" y="2195513"/>
            <a:ext cx="2014538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7676"/>
              </a:gs>
              <a:gs pos="100000">
                <a:srgbClr val="B2B2B2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800" b="1">
                <a:solidFill>
                  <a:schemeClr val="bg1"/>
                </a:solidFill>
                <a:ea typeface="맑은 고딕" panose="020B0503020000020004" pitchFamily="50" charset="-127"/>
              </a:rPr>
              <a:t>CEO</a:t>
            </a:r>
          </a:p>
        </p:txBody>
      </p:sp>
      <p:sp>
        <p:nvSpPr>
          <p:cNvPr id="305169" name="Freeform 17"/>
          <p:cNvSpPr>
            <a:spLocks/>
          </p:cNvSpPr>
          <p:nvPr/>
        </p:nvSpPr>
        <p:spPr bwMode="gray">
          <a:xfrm>
            <a:off x="2353096" y="2208213"/>
            <a:ext cx="169863" cy="225425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B2B2B2">
                  <a:gamma/>
                  <a:tint val="48627"/>
                  <a:invGamma/>
                </a:srgbClr>
              </a:gs>
              <a:gs pos="50000">
                <a:srgbClr val="B2B2B2">
                  <a:alpha val="0"/>
                </a:srgbClr>
              </a:gs>
              <a:gs pos="100000">
                <a:srgbClr val="B2B2B2">
                  <a:gamma/>
                  <a:tint val="48627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159" name="Freeform 26"/>
          <p:cNvSpPr>
            <a:spLocks/>
          </p:cNvSpPr>
          <p:nvPr/>
        </p:nvSpPr>
        <p:spPr bwMode="gray">
          <a:xfrm>
            <a:off x="2483768" y="3213100"/>
            <a:ext cx="1736725" cy="1765300"/>
          </a:xfrm>
          <a:custGeom>
            <a:avLst/>
            <a:gdLst>
              <a:gd name="T0" fmla="*/ 2147483646 w 742"/>
              <a:gd name="T1" fmla="*/ 2147483646 h 718"/>
              <a:gd name="T2" fmla="*/ 2147483646 w 742"/>
              <a:gd name="T3" fmla="*/ 2147483646 h 718"/>
              <a:gd name="T4" fmla="*/ 2147483646 w 742"/>
              <a:gd name="T5" fmla="*/ 2147483646 h 718"/>
              <a:gd name="T6" fmla="*/ 2147483646 w 742"/>
              <a:gd name="T7" fmla="*/ 2147483646 h 718"/>
              <a:gd name="T8" fmla="*/ 2147483646 w 742"/>
              <a:gd name="T9" fmla="*/ 2147483646 h 718"/>
              <a:gd name="T10" fmla="*/ 2147483646 w 742"/>
              <a:gd name="T11" fmla="*/ 2147483646 h 718"/>
              <a:gd name="T12" fmla="*/ 2147483646 w 742"/>
              <a:gd name="T13" fmla="*/ 2147483646 h 718"/>
              <a:gd name="T14" fmla="*/ 2147483646 w 742"/>
              <a:gd name="T15" fmla="*/ 2147483646 h 718"/>
              <a:gd name="T16" fmla="*/ 2147483646 w 742"/>
              <a:gd name="T17" fmla="*/ 2147483646 h 718"/>
              <a:gd name="T18" fmla="*/ 2147483646 w 742"/>
              <a:gd name="T19" fmla="*/ 2147483646 h 718"/>
              <a:gd name="T20" fmla="*/ 2147483646 w 742"/>
              <a:gd name="T21" fmla="*/ 2147483646 h 718"/>
              <a:gd name="T22" fmla="*/ 2147483646 w 742"/>
              <a:gd name="T23" fmla="*/ 2147483646 h 718"/>
              <a:gd name="T24" fmla="*/ 2147483646 w 742"/>
              <a:gd name="T25" fmla="*/ 2147483646 h 718"/>
              <a:gd name="T26" fmla="*/ 2147483646 w 742"/>
              <a:gd name="T27" fmla="*/ 2147483646 h 718"/>
              <a:gd name="T28" fmla="*/ 2147483646 w 742"/>
              <a:gd name="T29" fmla="*/ 2147483646 h 718"/>
              <a:gd name="T30" fmla="*/ 2147483646 w 742"/>
              <a:gd name="T31" fmla="*/ 2147483646 h 718"/>
              <a:gd name="T32" fmla="*/ 2147483646 w 742"/>
              <a:gd name="T33" fmla="*/ 2147483646 h 718"/>
              <a:gd name="T34" fmla="*/ 2147483646 w 742"/>
              <a:gd name="T35" fmla="*/ 2147483646 h 718"/>
              <a:gd name="T36" fmla="*/ 2147483646 w 742"/>
              <a:gd name="T37" fmla="*/ 2147483646 h 718"/>
              <a:gd name="T38" fmla="*/ 2147483646 w 742"/>
              <a:gd name="T39" fmla="*/ 2147483646 h 718"/>
              <a:gd name="T40" fmla="*/ 2147483646 w 742"/>
              <a:gd name="T41" fmla="*/ 2147483646 h 718"/>
              <a:gd name="T42" fmla="*/ 2147483646 w 742"/>
              <a:gd name="T43" fmla="*/ 2147483646 h 718"/>
              <a:gd name="T44" fmla="*/ 2147483646 w 742"/>
              <a:gd name="T45" fmla="*/ 2147483646 h 718"/>
              <a:gd name="T46" fmla="*/ 2147483646 w 742"/>
              <a:gd name="T47" fmla="*/ 2147483646 h 718"/>
              <a:gd name="T48" fmla="*/ 2147483646 w 742"/>
              <a:gd name="T49" fmla="*/ 2147483646 h 718"/>
              <a:gd name="T50" fmla="*/ 2147483646 w 742"/>
              <a:gd name="T51" fmla="*/ 2147483646 h 718"/>
              <a:gd name="T52" fmla="*/ 2147483646 w 742"/>
              <a:gd name="T53" fmla="*/ 2147483646 h 718"/>
              <a:gd name="T54" fmla="*/ 2147483646 w 742"/>
              <a:gd name="T55" fmla="*/ 2147483646 h 718"/>
              <a:gd name="T56" fmla="*/ 2147483646 w 742"/>
              <a:gd name="T57" fmla="*/ 2147483646 h 718"/>
              <a:gd name="T58" fmla="*/ 2147483646 w 742"/>
              <a:gd name="T59" fmla="*/ 2147483646 h 718"/>
              <a:gd name="T60" fmla="*/ 2147483646 w 742"/>
              <a:gd name="T61" fmla="*/ 2147483646 h 718"/>
              <a:gd name="T62" fmla="*/ 2147483646 w 742"/>
              <a:gd name="T63" fmla="*/ 2147483646 h 718"/>
              <a:gd name="T64" fmla="*/ 2147483646 w 742"/>
              <a:gd name="T65" fmla="*/ 2147483646 h 718"/>
              <a:gd name="T66" fmla="*/ 2147483646 w 742"/>
              <a:gd name="T67" fmla="*/ 2147483646 h 718"/>
              <a:gd name="T68" fmla="*/ 2147483646 w 742"/>
              <a:gd name="T69" fmla="*/ 2147483646 h 718"/>
              <a:gd name="T70" fmla="*/ 2147483646 w 742"/>
              <a:gd name="T71" fmla="*/ 2147483646 h 718"/>
              <a:gd name="T72" fmla="*/ 2147483646 w 742"/>
              <a:gd name="T73" fmla="*/ 2147483646 h 718"/>
              <a:gd name="T74" fmla="*/ 2147483646 w 742"/>
              <a:gd name="T75" fmla="*/ 2147483646 h 718"/>
              <a:gd name="T76" fmla="*/ 2147483646 w 742"/>
              <a:gd name="T77" fmla="*/ 2147483646 h 718"/>
              <a:gd name="T78" fmla="*/ 2147483646 w 742"/>
              <a:gd name="T79" fmla="*/ 2147483646 h 718"/>
              <a:gd name="T80" fmla="*/ 2147483646 w 742"/>
              <a:gd name="T81" fmla="*/ 2147483646 h 718"/>
              <a:gd name="T82" fmla="*/ 2147483646 w 742"/>
              <a:gd name="T83" fmla="*/ 2147483646 h 718"/>
              <a:gd name="T84" fmla="*/ 2147483646 w 742"/>
              <a:gd name="T85" fmla="*/ 2147483646 h 718"/>
              <a:gd name="T86" fmla="*/ 2147483646 w 742"/>
              <a:gd name="T87" fmla="*/ 2147483646 h 718"/>
              <a:gd name="T88" fmla="*/ 2147483646 w 742"/>
              <a:gd name="T89" fmla="*/ 2147483646 h 718"/>
              <a:gd name="T90" fmla="*/ 2147483646 w 742"/>
              <a:gd name="T91" fmla="*/ 2147483646 h 718"/>
              <a:gd name="T92" fmla="*/ 2147483646 w 742"/>
              <a:gd name="T93" fmla="*/ 2147483646 h 718"/>
              <a:gd name="T94" fmla="*/ 2147483646 w 742"/>
              <a:gd name="T95" fmla="*/ 2147483646 h 718"/>
              <a:gd name="T96" fmla="*/ 2147483646 w 742"/>
              <a:gd name="T97" fmla="*/ 2147483646 h 718"/>
              <a:gd name="T98" fmla="*/ 2147483646 w 742"/>
              <a:gd name="T99" fmla="*/ 2147483646 h 718"/>
              <a:gd name="T100" fmla="*/ 2147483646 w 742"/>
              <a:gd name="T101" fmla="*/ 2147483646 h 718"/>
              <a:gd name="T102" fmla="*/ 2147483646 w 742"/>
              <a:gd name="T103" fmla="*/ 2147483646 h 718"/>
              <a:gd name="T104" fmla="*/ 2147483646 w 742"/>
              <a:gd name="T105" fmla="*/ 2147483646 h 718"/>
              <a:gd name="T106" fmla="*/ 2147483646 w 742"/>
              <a:gd name="T107" fmla="*/ 2147483646 h 718"/>
              <a:gd name="T108" fmla="*/ 2147483646 w 742"/>
              <a:gd name="T109" fmla="*/ 2147483646 h 718"/>
              <a:gd name="T110" fmla="*/ 2147483646 w 742"/>
              <a:gd name="T111" fmla="*/ 2147483646 h 718"/>
              <a:gd name="T112" fmla="*/ 2147483646 w 742"/>
              <a:gd name="T113" fmla="*/ 2147483646 h 718"/>
              <a:gd name="T114" fmla="*/ 2147483646 w 742"/>
              <a:gd name="T115" fmla="*/ 2147483646 h 718"/>
              <a:gd name="T116" fmla="*/ 2147483646 w 742"/>
              <a:gd name="T117" fmla="*/ 2147483646 h 718"/>
              <a:gd name="T118" fmla="*/ 2147483646 w 742"/>
              <a:gd name="T119" fmla="*/ 2147483646 h 718"/>
              <a:gd name="T120" fmla="*/ 2147483646 w 742"/>
              <a:gd name="T121" fmla="*/ 2147483646 h 71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742"/>
              <a:gd name="T184" fmla="*/ 0 h 718"/>
              <a:gd name="T185" fmla="*/ 742 w 742"/>
              <a:gd name="T186" fmla="*/ 718 h 71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60" name="AutoShape 34"/>
          <p:cNvSpPr>
            <a:spLocks noChangeArrowheads="1"/>
          </p:cNvSpPr>
          <p:nvPr/>
        </p:nvSpPr>
        <p:spPr bwMode="gray">
          <a:xfrm>
            <a:off x="107504" y="2814638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400" dirty="0">
                <a:solidFill>
                  <a:schemeClr val="bg1"/>
                </a:solidFill>
              </a:rPr>
              <a:t>事業登録番号：</a:t>
            </a:r>
            <a:br>
              <a:rPr lang="ja-JP" altLang="ko-KR" sz="1400" dirty="0">
                <a:solidFill>
                  <a:schemeClr val="bg1"/>
                </a:solidFill>
              </a:rPr>
            </a:br>
            <a:r>
              <a:rPr lang="ja-JP" altLang="ko-KR" sz="1400" dirty="0">
                <a:solidFill>
                  <a:schemeClr val="bg1"/>
                </a:solidFill>
              </a:rPr>
              <a:t>125-81-28005</a:t>
            </a:r>
            <a:endParaRPr kumimoji="0" lang="en-US" altLang="ko-KR" sz="14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6161" name="AutoShape 35"/>
          <p:cNvSpPr>
            <a:spLocks noChangeArrowheads="1"/>
          </p:cNvSpPr>
          <p:nvPr/>
        </p:nvSpPr>
        <p:spPr bwMode="gray">
          <a:xfrm>
            <a:off x="107504" y="3535363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400" dirty="0">
                <a:solidFill>
                  <a:schemeClr val="bg1"/>
                </a:solidFill>
              </a:rPr>
              <a:t>営業届出日：</a:t>
            </a:r>
            <a:br>
              <a:rPr lang="ja-JP" altLang="ko-KR" sz="1400" dirty="0">
                <a:solidFill>
                  <a:schemeClr val="bg1"/>
                </a:solidFill>
              </a:rPr>
            </a:br>
            <a:r>
              <a:rPr lang="ja-JP" altLang="ko-KR" sz="1400" dirty="0" smtClean="0">
                <a:solidFill>
                  <a:schemeClr val="bg1"/>
                </a:solidFill>
              </a:rPr>
              <a:t>2000.09.19</a:t>
            </a:r>
            <a:r>
              <a:rPr lang="en-US" altLang="ja-JP" sz="1400" dirty="0" smtClean="0">
                <a:solidFill>
                  <a:schemeClr val="bg1"/>
                </a:solidFill>
              </a:rPr>
              <a:t>.</a:t>
            </a:r>
            <a:endParaRPr kumimoji="0" lang="en-US" altLang="ko-KR" sz="14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6162" name="AutoShape 36"/>
          <p:cNvSpPr>
            <a:spLocks noChangeArrowheads="1"/>
          </p:cNvSpPr>
          <p:nvPr/>
        </p:nvSpPr>
        <p:spPr bwMode="gray">
          <a:xfrm>
            <a:off x="323850" y="3995738"/>
            <a:ext cx="2262188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endParaRPr kumimoji="0" lang="en-US" altLang="ko-KR" sz="12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63" name="AutoShape 37"/>
          <p:cNvSpPr>
            <a:spLocks noChangeArrowheads="1"/>
          </p:cNvSpPr>
          <p:nvPr/>
        </p:nvSpPr>
        <p:spPr bwMode="gray">
          <a:xfrm>
            <a:off x="107504" y="5013325"/>
            <a:ext cx="2262187" cy="398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400" dirty="0">
                <a:solidFill>
                  <a:schemeClr val="bg1"/>
                </a:solidFill>
              </a:rPr>
              <a:t>種目：食品容器</a:t>
            </a:r>
            <a:endParaRPr kumimoji="0" lang="en-US" altLang="ko-KR" sz="14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6164" name="AutoShape 39"/>
          <p:cNvSpPr>
            <a:spLocks noChangeArrowheads="1"/>
          </p:cNvSpPr>
          <p:nvPr/>
        </p:nvSpPr>
        <p:spPr bwMode="gray">
          <a:xfrm>
            <a:off x="4367213" y="3570288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TEL </a:t>
            </a: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(</a:t>
            </a:r>
            <a:r>
              <a:rPr kumimoji="0" lang="ko-KR" altLang="en-US" sz="1400" b="1">
                <a:solidFill>
                  <a:schemeClr val="bg1"/>
                </a:solidFill>
                <a:ea typeface="맑은 고딕" panose="020B0503020000020004" pitchFamily="50" charset="-127"/>
              </a:rPr>
              <a:t>代</a:t>
            </a: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) 031-667-1523</a:t>
            </a:r>
          </a:p>
        </p:txBody>
      </p:sp>
      <p:sp>
        <p:nvSpPr>
          <p:cNvPr id="6165" name="AutoShape 40"/>
          <p:cNvSpPr>
            <a:spLocks noChangeArrowheads="1"/>
          </p:cNvSpPr>
          <p:nvPr/>
        </p:nvSpPr>
        <p:spPr bwMode="gray">
          <a:xfrm>
            <a:off x="4397375" y="4068763"/>
            <a:ext cx="2262188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FAX : 031-667-1526</a:t>
            </a:r>
          </a:p>
        </p:txBody>
      </p:sp>
      <p:sp>
        <p:nvSpPr>
          <p:cNvPr id="6166" name="AutoShape 41"/>
          <p:cNvSpPr>
            <a:spLocks noChangeArrowheads="1"/>
          </p:cNvSpPr>
          <p:nvPr/>
        </p:nvSpPr>
        <p:spPr bwMode="gray">
          <a:xfrm>
            <a:off x="4371975" y="4586288"/>
            <a:ext cx="2262188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endParaRPr kumimoji="0" lang="en-US" altLang="ko-KR" sz="14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67" name="AutoShape 42"/>
          <p:cNvSpPr>
            <a:spLocks noChangeArrowheads="1"/>
          </p:cNvSpPr>
          <p:nvPr/>
        </p:nvSpPr>
        <p:spPr bwMode="gray">
          <a:xfrm>
            <a:off x="2237804" y="3894138"/>
            <a:ext cx="2262188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400" b="1" dirty="0"/>
              <a:t>ギムウォングォン</a:t>
            </a:r>
            <a:endParaRPr kumimoji="0" lang="en-US" altLang="ko-KR" sz="1400" b="1" dirty="0">
              <a:ea typeface="맑은 고딕" panose="020B0503020000020004" pitchFamily="50" charset="-127"/>
            </a:endParaRPr>
          </a:p>
        </p:txBody>
      </p:sp>
      <p:sp>
        <p:nvSpPr>
          <p:cNvPr id="6168" name="AutoShape 40"/>
          <p:cNvSpPr>
            <a:spLocks noChangeArrowheads="1"/>
          </p:cNvSpPr>
          <p:nvPr/>
        </p:nvSpPr>
        <p:spPr bwMode="gray">
          <a:xfrm>
            <a:off x="4397375" y="4560888"/>
            <a:ext cx="2262188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endParaRPr kumimoji="0" lang="en-US" altLang="ko-KR" sz="14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69" name="AutoShape 40"/>
          <p:cNvSpPr>
            <a:spLocks noChangeArrowheads="1"/>
          </p:cNvSpPr>
          <p:nvPr/>
        </p:nvSpPr>
        <p:spPr bwMode="gray">
          <a:xfrm>
            <a:off x="4397375" y="4787900"/>
            <a:ext cx="2262188" cy="398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endParaRPr kumimoji="0" lang="en-US" altLang="ko-KR" sz="14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9" name="Rectangle 2"/>
          <p:cNvSpPr txBox="1">
            <a:spLocks noChangeArrowheads="1"/>
          </p:cNvSpPr>
          <p:nvPr/>
        </p:nvSpPr>
        <p:spPr bwMode="auto">
          <a:xfrm>
            <a:off x="-757238" y="115888"/>
            <a:ext cx="785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>
                <a:latin typeface="맑은 고딕" pitchFamily="50" charset="-127"/>
                <a:ea typeface="맑은 고딕" pitchFamily="50" charset="-127"/>
                <a:cs typeface="+mj-cs"/>
              </a:rPr>
              <a:t>COMPANY </a:t>
            </a: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SUMMARY </a:t>
            </a:r>
            <a:r>
              <a:rPr lang="ja-JP" altLang="ko-KR" sz="3200" dirty="0" smtClean="0"/>
              <a:t>会</a:t>
            </a:r>
            <a:r>
              <a:rPr lang="ja-JP" altLang="ko-KR" sz="3200" dirty="0"/>
              <a:t>社概要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0" y="1052513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6172" name="AutoShape 40"/>
          <p:cNvSpPr>
            <a:spLocks noChangeArrowheads="1"/>
          </p:cNvSpPr>
          <p:nvPr/>
        </p:nvSpPr>
        <p:spPr bwMode="gray">
          <a:xfrm>
            <a:off x="4367213" y="4643438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ko-KR" altLang="en-US" sz="1300" b="1">
                <a:solidFill>
                  <a:schemeClr val="bg1"/>
                </a:solidFill>
                <a:ea typeface="맑은 고딕" panose="020B0503020000020004" pitchFamily="50" charset="-127"/>
              </a:rPr>
              <a:t>홈페이지</a:t>
            </a:r>
            <a:endParaRPr kumimoji="0" lang="en-US" altLang="ko-KR" sz="1300" b="1">
              <a:solidFill>
                <a:schemeClr val="bg1"/>
              </a:solidFill>
              <a:ea typeface="맑은 고딕" panose="020B0503020000020004" pitchFamily="50" charset="-127"/>
            </a:endParaRPr>
          </a:p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300" b="1">
                <a:solidFill>
                  <a:schemeClr val="bg1"/>
                </a:solidFill>
                <a:ea typeface="맑은 고딕" panose="020B0503020000020004" pitchFamily="50" charset="-127"/>
              </a:rPr>
              <a:t>www.sinsungpack.com</a:t>
            </a:r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gray">
          <a:xfrm>
            <a:off x="4467225" y="2636838"/>
            <a:ext cx="4322763" cy="3028950"/>
          </a:xfrm>
          <a:prstGeom prst="roundRect">
            <a:avLst>
              <a:gd name="adj" fmla="val 3352"/>
            </a:avLst>
          </a:prstGeom>
          <a:gradFill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gray">
          <a:xfrm>
            <a:off x="4479925" y="2705100"/>
            <a:ext cx="260350" cy="344488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8627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4" name="AutoShape 7"/>
          <p:cNvSpPr>
            <a:spLocks noChangeArrowheads="1"/>
          </p:cNvSpPr>
          <p:nvPr/>
        </p:nvSpPr>
        <p:spPr bwMode="gray">
          <a:xfrm>
            <a:off x="4467225" y="2209800"/>
            <a:ext cx="2125663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ko-KR" dirty="0">
                <a:solidFill>
                  <a:schemeClr val="bg1"/>
                </a:solidFill>
              </a:rPr>
              <a:t>本社工場</a:t>
            </a:r>
            <a:endParaRPr kumimoji="0" lang="en-US" altLang="ko-KR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76" name="Rectangle 9"/>
          <p:cNvSpPr>
            <a:spLocks noChangeArrowheads="1"/>
          </p:cNvSpPr>
          <p:nvPr/>
        </p:nvSpPr>
        <p:spPr bwMode="auto">
          <a:xfrm>
            <a:off x="4538663" y="2690813"/>
            <a:ext cx="2054225" cy="646112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gray">
          <a:xfrm>
            <a:off x="4368800" y="2814638"/>
            <a:ext cx="2262188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200" dirty="0">
                <a:solidFill>
                  <a:schemeClr val="bg1"/>
                </a:solidFill>
              </a:rPr>
              <a:t>京畿道平沢市ドンサクに</a:t>
            </a:r>
            <a:br>
              <a:rPr lang="ja-JP" altLang="ko-KR" sz="1200" dirty="0">
                <a:solidFill>
                  <a:schemeClr val="bg1"/>
                </a:solidFill>
              </a:rPr>
            </a:br>
            <a:r>
              <a:rPr lang="ja-JP" altLang="ko-KR" sz="1200" dirty="0">
                <a:solidFill>
                  <a:schemeClr val="bg1"/>
                </a:solidFill>
              </a:rPr>
              <a:t>  455-61（チルグェドン）</a:t>
            </a:r>
            <a:endParaRPr kumimoji="0" lang="en-US" altLang="ko-KR" sz="12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76" name="AutoShape 7"/>
          <p:cNvSpPr>
            <a:spLocks noChangeArrowheads="1"/>
          </p:cNvSpPr>
          <p:nvPr/>
        </p:nvSpPr>
        <p:spPr bwMode="gray">
          <a:xfrm>
            <a:off x="6659563" y="2205038"/>
            <a:ext cx="2130425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ko-KR" dirty="0">
                <a:solidFill>
                  <a:schemeClr val="bg1"/>
                </a:solidFill>
              </a:rPr>
              <a:t>第2工場</a:t>
            </a:r>
            <a:endParaRPr kumimoji="0" lang="en-US" altLang="ko-KR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81" name="Rectangle 9"/>
          <p:cNvSpPr>
            <a:spLocks noChangeArrowheads="1"/>
          </p:cNvSpPr>
          <p:nvPr/>
        </p:nvSpPr>
        <p:spPr bwMode="auto">
          <a:xfrm>
            <a:off x="6667500" y="2690813"/>
            <a:ext cx="2051050" cy="646112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82" name="AutoShape 34"/>
          <p:cNvSpPr>
            <a:spLocks noChangeArrowheads="1"/>
          </p:cNvSpPr>
          <p:nvPr/>
        </p:nvSpPr>
        <p:spPr bwMode="gray">
          <a:xfrm>
            <a:off x="6588224" y="2814638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100" dirty="0">
                <a:solidFill>
                  <a:schemeClr val="bg1"/>
                </a:solidFill>
              </a:rPr>
              <a:t>忠清北道鎮川郡ドクサンミョン</a:t>
            </a:r>
            <a:br>
              <a:rPr lang="ja-JP" altLang="ko-KR" sz="1100" dirty="0">
                <a:solidFill>
                  <a:schemeClr val="bg1"/>
                </a:solidFill>
              </a:rPr>
            </a:br>
            <a:r>
              <a:rPr lang="ja-JP" altLang="ko-KR" sz="1100" dirty="0">
                <a:solidFill>
                  <a:schemeClr val="bg1"/>
                </a:solidFill>
              </a:rPr>
              <a:t>    シンチョク産業団地3に24-8</a:t>
            </a:r>
            <a:endParaRPr kumimoji="0" lang="en-US" altLang="ko-KR" sz="11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6183" name="Rectangle 10"/>
          <p:cNvSpPr>
            <a:spLocks noChangeArrowheads="1"/>
          </p:cNvSpPr>
          <p:nvPr/>
        </p:nvSpPr>
        <p:spPr bwMode="auto">
          <a:xfrm>
            <a:off x="4540250" y="3400425"/>
            <a:ext cx="2051050" cy="669925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7" name="Freeform 17"/>
          <p:cNvSpPr>
            <a:spLocks/>
          </p:cNvSpPr>
          <p:nvPr/>
        </p:nvSpPr>
        <p:spPr bwMode="gray">
          <a:xfrm>
            <a:off x="4470053" y="2204864"/>
            <a:ext cx="169863" cy="225425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B2B2B2">
                  <a:gamma/>
                  <a:tint val="48627"/>
                  <a:invGamma/>
                </a:srgbClr>
              </a:gs>
              <a:gs pos="50000">
                <a:srgbClr val="B2B2B2">
                  <a:alpha val="0"/>
                </a:srgbClr>
              </a:gs>
              <a:gs pos="100000">
                <a:srgbClr val="B2B2B2">
                  <a:gamma/>
                  <a:tint val="48627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187" name="Rectangle 10"/>
          <p:cNvSpPr>
            <a:spLocks noChangeArrowheads="1"/>
          </p:cNvSpPr>
          <p:nvPr/>
        </p:nvSpPr>
        <p:spPr bwMode="auto">
          <a:xfrm>
            <a:off x="6667500" y="3408363"/>
            <a:ext cx="2051050" cy="668337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88" name="AutoShape 35"/>
          <p:cNvSpPr>
            <a:spLocks noChangeArrowheads="1"/>
          </p:cNvSpPr>
          <p:nvPr/>
        </p:nvSpPr>
        <p:spPr bwMode="gray">
          <a:xfrm>
            <a:off x="4440238" y="3535363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TEL(</a:t>
            </a:r>
            <a:r>
              <a:rPr kumimoji="0" lang="ko-KR" altLang="en-US" sz="1400" b="1">
                <a:solidFill>
                  <a:schemeClr val="bg1"/>
                </a:solidFill>
                <a:ea typeface="맑은 고딕" panose="020B0503020000020004" pitchFamily="50" charset="-127"/>
              </a:rPr>
              <a:t>代</a:t>
            </a: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) : 031-667-1523</a:t>
            </a:r>
          </a:p>
        </p:txBody>
      </p:sp>
      <p:sp>
        <p:nvSpPr>
          <p:cNvPr id="6189" name="AutoShape 35"/>
          <p:cNvSpPr>
            <a:spLocks noChangeArrowheads="1"/>
          </p:cNvSpPr>
          <p:nvPr/>
        </p:nvSpPr>
        <p:spPr bwMode="gray">
          <a:xfrm>
            <a:off x="6557963" y="3535363"/>
            <a:ext cx="2262187" cy="3984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TEL(</a:t>
            </a:r>
            <a:r>
              <a:rPr kumimoji="0" lang="ko-KR" altLang="en-US" sz="1400" b="1">
                <a:solidFill>
                  <a:schemeClr val="bg1"/>
                </a:solidFill>
                <a:ea typeface="맑은 고딕" panose="020B0503020000020004" pitchFamily="50" charset="-127"/>
              </a:rPr>
              <a:t>代</a:t>
            </a: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) : 043-537-1527</a:t>
            </a:r>
          </a:p>
        </p:txBody>
      </p:sp>
      <p:sp>
        <p:nvSpPr>
          <p:cNvPr id="6190" name="Rectangle 11"/>
          <p:cNvSpPr>
            <a:spLocks noChangeArrowheads="1"/>
          </p:cNvSpPr>
          <p:nvPr/>
        </p:nvSpPr>
        <p:spPr bwMode="auto">
          <a:xfrm>
            <a:off x="4543425" y="4149725"/>
            <a:ext cx="2047875" cy="647700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FAX : 031-667-1526</a:t>
            </a:r>
            <a:endParaRPr kumimoji="0" lang="ko-KR" altLang="en-US" sz="1400" b="1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6191" name="Rectangle 11"/>
          <p:cNvSpPr>
            <a:spLocks noChangeArrowheads="1"/>
          </p:cNvSpPr>
          <p:nvPr/>
        </p:nvSpPr>
        <p:spPr bwMode="auto">
          <a:xfrm>
            <a:off x="6670675" y="4149725"/>
            <a:ext cx="2047875" cy="647700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FAX : 043-537-1526</a:t>
            </a:r>
            <a:endParaRPr kumimoji="0" lang="ko-KR" altLang="en-US" sz="1400" b="1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4547820" y="4898119"/>
            <a:ext cx="2047875" cy="647700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400">
                <a:solidFill>
                  <a:schemeClr val="bg1"/>
                </a:solidFill>
              </a:rPr>
              <a:t>ホームページ</a:t>
            </a:r>
            <a:endParaRPr lang="en-US" altLang="ja-JP" sz="1400">
              <a:solidFill>
                <a:schemeClr val="bg1"/>
              </a:solidFill>
            </a:endParaRPr>
          </a:p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400" b="1">
                <a:solidFill>
                  <a:schemeClr val="bg1"/>
                </a:solidFill>
                <a:ea typeface="맑은 고딕" panose="020B0503020000020004" pitchFamily="50" charset="-127"/>
              </a:rPr>
              <a:t>www.sinsungpack.com</a:t>
            </a:r>
            <a:endParaRPr kumimoji="0" lang="en-US" altLang="ko-KR" sz="14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6676289" y="4888706"/>
            <a:ext cx="2047875" cy="647700"/>
          </a:xfrm>
          <a:prstGeom prst="rect">
            <a:avLst/>
          </a:prstGeom>
          <a:solidFill>
            <a:schemeClr val="tx1">
              <a:alpha val="39999"/>
            </a:schemeClr>
          </a:solidFill>
          <a:ln w="9525" algn="ctr">
            <a:solidFill>
              <a:srgbClr val="000000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solidFill>
                  <a:schemeClr val="bg1"/>
                </a:solidFill>
              </a:rPr>
              <a:t>qkqkcos@naver.com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ja-JP" altLang="ko-KR" sz="1400" dirty="0" smtClean="0">
                <a:solidFill>
                  <a:schemeClr val="bg1"/>
                </a:solidFill>
              </a:rPr>
              <a:t>日</a:t>
            </a:r>
            <a:r>
              <a:rPr lang="ja-JP" altLang="ko-KR" sz="1400" dirty="0">
                <a:solidFill>
                  <a:schemeClr val="bg1"/>
                </a:solidFill>
              </a:rPr>
              <a:t>本語対応可能</a:t>
            </a:r>
            <a:endParaRPr kumimoji="0" lang="ko-KR" altLang="en-US" sz="1400" b="1" dirty="0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05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92"/>
          <p:cNvSpPr>
            <a:spLocks noChangeShapeType="1"/>
          </p:cNvSpPr>
          <p:nvPr/>
        </p:nvSpPr>
        <p:spPr bwMode="auto">
          <a:xfrm flipH="1">
            <a:off x="0" y="6594475"/>
            <a:ext cx="2774950" cy="263525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71" name="Line 93"/>
          <p:cNvSpPr>
            <a:spLocks noChangeShapeType="1"/>
          </p:cNvSpPr>
          <p:nvPr/>
        </p:nvSpPr>
        <p:spPr bwMode="gray">
          <a:xfrm flipH="1">
            <a:off x="0" y="4170363"/>
            <a:ext cx="630238" cy="2687637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72" name="Arc 94"/>
          <p:cNvSpPr>
            <a:spLocks/>
          </p:cNvSpPr>
          <p:nvPr/>
        </p:nvSpPr>
        <p:spPr bwMode="gray">
          <a:xfrm>
            <a:off x="0" y="4567238"/>
            <a:ext cx="2265363" cy="2290762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solidFill>
            <a:srgbClr val="DDDDDD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3" name="AutoShape 95"/>
          <p:cNvSpPr>
            <a:spLocks noChangeArrowheads="1"/>
          </p:cNvSpPr>
          <p:nvPr/>
        </p:nvSpPr>
        <p:spPr bwMode="gray">
          <a:xfrm>
            <a:off x="1501775" y="3881438"/>
            <a:ext cx="228600" cy="2286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8686B6"/>
              </a:gs>
              <a:gs pos="100000">
                <a:srgbClr val="000066"/>
              </a:gs>
            </a:gsLst>
            <a:lin ang="2700000" scaled="1"/>
          </a:gradFill>
          <a:ln w="9525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4" name="AutoShape 96"/>
          <p:cNvSpPr>
            <a:spLocks noChangeArrowheads="1"/>
          </p:cNvSpPr>
          <p:nvPr/>
        </p:nvSpPr>
        <p:spPr bwMode="gray">
          <a:xfrm>
            <a:off x="2506663" y="4260850"/>
            <a:ext cx="228600" cy="2286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8686B6"/>
              </a:gs>
              <a:gs pos="100000">
                <a:srgbClr val="000066"/>
              </a:gs>
            </a:gsLst>
            <a:lin ang="2700000" scaled="1"/>
          </a:gradFill>
          <a:ln w="9525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5" name="AutoShape 97"/>
          <p:cNvSpPr>
            <a:spLocks noChangeArrowheads="1"/>
          </p:cNvSpPr>
          <p:nvPr/>
        </p:nvSpPr>
        <p:spPr bwMode="gray">
          <a:xfrm>
            <a:off x="2884488" y="5562600"/>
            <a:ext cx="228600" cy="2286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8686B6"/>
              </a:gs>
              <a:gs pos="100000">
                <a:srgbClr val="000066"/>
              </a:gs>
            </a:gsLst>
            <a:lin ang="2700000" scaled="1"/>
          </a:gradFill>
          <a:ln w="9525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6" name="Line 98"/>
          <p:cNvSpPr>
            <a:spLocks noChangeShapeType="1"/>
          </p:cNvSpPr>
          <p:nvPr/>
        </p:nvSpPr>
        <p:spPr bwMode="gray">
          <a:xfrm flipH="1">
            <a:off x="0" y="4051300"/>
            <a:ext cx="1565275" cy="28067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77" name="Line 99"/>
          <p:cNvSpPr>
            <a:spLocks noChangeShapeType="1"/>
          </p:cNvSpPr>
          <p:nvPr/>
        </p:nvSpPr>
        <p:spPr bwMode="gray">
          <a:xfrm flipH="1">
            <a:off x="0" y="4441825"/>
            <a:ext cx="2527300" cy="2416175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78" name="Line 100"/>
          <p:cNvSpPr>
            <a:spLocks noChangeShapeType="1"/>
          </p:cNvSpPr>
          <p:nvPr/>
        </p:nvSpPr>
        <p:spPr bwMode="auto">
          <a:xfrm flipH="1">
            <a:off x="0" y="5710238"/>
            <a:ext cx="2895600" cy="1147762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79" name="Line 101"/>
          <p:cNvSpPr>
            <a:spLocks noChangeShapeType="1"/>
          </p:cNvSpPr>
          <p:nvPr/>
        </p:nvSpPr>
        <p:spPr bwMode="gray">
          <a:xfrm flipH="1">
            <a:off x="0" y="2471738"/>
            <a:ext cx="1866900" cy="4386262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80" name="Line 102"/>
          <p:cNvSpPr>
            <a:spLocks noChangeShapeType="1"/>
          </p:cNvSpPr>
          <p:nvPr/>
        </p:nvSpPr>
        <p:spPr bwMode="gray">
          <a:xfrm flipH="1">
            <a:off x="0" y="3798888"/>
            <a:ext cx="2309813" cy="3059112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81" name="Line 103"/>
          <p:cNvSpPr>
            <a:spLocks noChangeShapeType="1"/>
          </p:cNvSpPr>
          <p:nvPr/>
        </p:nvSpPr>
        <p:spPr bwMode="auto">
          <a:xfrm flipH="1">
            <a:off x="0" y="5065713"/>
            <a:ext cx="2846388" cy="1792287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182" name="Line 104"/>
          <p:cNvSpPr>
            <a:spLocks noChangeShapeType="1"/>
          </p:cNvSpPr>
          <p:nvPr/>
        </p:nvSpPr>
        <p:spPr bwMode="auto">
          <a:xfrm flipH="1">
            <a:off x="0" y="6111875"/>
            <a:ext cx="3867150" cy="7461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306281" name="Arc 105"/>
          <p:cNvSpPr>
            <a:spLocks/>
          </p:cNvSpPr>
          <p:nvPr/>
        </p:nvSpPr>
        <p:spPr bwMode="gray">
          <a:xfrm>
            <a:off x="0" y="4667250"/>
            <a:ext cx="2193925" cy="21907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shade val="72941"/>
                  <a:invGamma/>
                </a:schemeClr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>
              <a:solidFill>
                <a:srgbClr val="000000"/>
              </a:solidFill>
              <a:latin typeface="Arial" charset="0"/>
              <a:ea typeface="굴림" charset="-127"/>
            </a:endParaRPr>
          </a:p>
        </p:txBody>
      </p:sp>
      <p:sp>
        <p:nvSpPr>
          <p:cNvPr id="306282" name="Arc 106"/>
          <p:cNvSpPr>
            <a:spLocks/>
          </p:cNvSpPr>
          <p:nvPr/>
        </p:nvSpPr>
        <p:spPr bwMode="gray">
          <a:xfrm>
            <a:off x="0" y="4722813"/>
            <a:ext cx="2138363" cy="21351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gamma/>
                  <a:tint val="63529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>
              <a:solidFill>
                <a:srgbClr val="000000"/>
              </a:solidFill>
              <a:latin typeface="Arial" charset="0"/>
              <a:ea typeface="굴림" charset="-127"/>
            </a:endParaRPr>
          </a:p>
        </p:txBody>
      </p:sp>
      <p:sp>
        <p:nvSpPr>
          <p:cNvPr id="306288" name="AutoShape 112"/>
          <p:cNvSpPr>
            <a:spLocks noChangeArrowheads="1"/>
          </p:cNvSpPr>
          <p:nvPr/>
        </p:nvSpPr>
        <p:spPr bwMode="gray">
          <a:xfrm>
            <a:off x="3802063" y="5724525"/>
            <a:ext cx="657225" cy="6572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66000">
                <a:srgbClr val="FF7C80"/>
              </a:gs>
              <a:gs pos="100000">
                <a:schemeClr val="folHlink">
                  <a:gamma/>
                  <a:shade val="50980"/>
                  <a:invGamma/>
                </a:schemeClr>
              </a:gs>
            </a:gsLst>
            <a:lin ang="5400000" scaled="1"/>
          </a:gradFill>
          <a:ln w="9525">
            <a:solidFill>
              <a:srgbClr val="F8F8F8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>
              <a:solidFill>
                <a:srgbClr val="000000"/>
              </a:solidFill>
              <a:latin typeface="Arial" charset="0"/>
              <a:ea typeface="굴림" charset="-127"/>
            </a:endParaRPr>
          </a:p>
        </p:txBody>
      </p:sp>
      <p:sp>
        <p:nvSpPr>
          <p:cNvPr id="7186" name="AutoShape 129"/>
          <p:cNvSpPr>
            <a:spLocks noChangeArrowheads="1"/>
          </p:cNvSpPr>
          <p:nvPr/>
        </p:nvSpPr>
        <p:spPr bwMode="gray">
          <a:xfrm>
            <a:off x="1611313" y="1935163"/>
            <a:ext cx="657225" cy="65722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0000"/>
          </a:solidFill>
          <a:ln w="9525">
            <a:solidFill>
              <a:srgbClr val="F8F8F8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87" name="AutoShape 130"/>
          <p:cNvSpPr>
            <a:spLocks noChangeArrowheads="1"/>
          </p:cNvSpPr>
          <p:nvPr/>
        </p:nvSpPr>
        <p:spPr bwMode="gray">
          <a:xfrm>
            <a:off x="2051050" y="3284538"/>
            <a:ext cx="657225" cy="65722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F8F8F8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6307" name="AutoShape 131"/>
          <p:cNvSpPr>
            <a:spLocks noChangeArrowheads="1"/>
          </p:cNvSpPr>
          <p:nvPr/>
        </p:nvSpPr>
        <p:spPr bwMode="gray">
          <a:xfrm>
            <a:off x="2752725" y="4614863"/>
            <a:ext cx="657225" cy="6572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hlink">
                  <a:gamma/>
                  <a:shade val="79216"/>
                  <a:invGamma/>
                </a:schemeClr>
              </a:gs>
            </a:gsLst>
            <a:lin ang="5400000" scaled="1"/>
          </a:gradFill>
          <a:ln w="9525">
            <a:solidFill>
              <a:srgbClr val="F8F8F8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>
              <a:solidFill>
                <a:srgbClr val="000000"/>
              </a:solidFill>
              <a:latin typeface="Arial" charset="0"/>
              <a:ea typeface="굴림" charset="-127"/>
            </a:endParaRPr>
          </a:p>
        </p:txBody>
      </p:sp>
      <p:sp>
        <p:nvSpPr>
          <p:cNvPr id="7189" name="AutoShape 132"/>
          <p:cNvSpPr>
            <a:spLocks noChangeArrowheads="1"/>
          </p:cNvSpPr>
          <p:nvPr/>
        </p:nvSpPr>
        <p:spPr bwMode="gray">
          <a:xfrm>
            <a:off x="531813" y="4005263"/>
            <a:ext cx="228600" cy="2286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8686B6"/>
              </a:gs>
              <a:gs pos="100000">
                <a:srgbClr val="000066"/>
              </a:gs>
            </a:gsLst>
            <a:lin ang="2700000" scaled="1"/>
          </a:gradFill>
          <a:ln w="9525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90" name="AutoShape 133"/>
          <p:cNvSpPr>
            <a:spLocks noChangeArrowheads="1"/>
          </p:cNvSpPr>
          <p:nvPr/>
        </p:nvSpPr>
        <p:spPr bwMode="gray">
          <a:xfrm>
            <a:off x="2735263" y="6478588"/>
            <a:ext cx="228600" cy="2286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8686B6"/>
              </a:gs>
              <a:gs pos="100000">
                <a:srgbClr val="000066"/>
              </a:gs>
            </a:gsLst>
            <a:lin ang="2700000" scaled="1"/>
          </a:gradFill>
          <a:ln w="9525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91" name="TextBox 43"/>
          <p:cNvSpPr txBox="1">
            <a:spLocks noChangeArrowheads="1"/>
          </p:cNvSpPr>
          <p:nvPr/>
        </p:nvSpPr>
        <p:spPr bwMode="auto">
          <a:xfrm>
            <a:off x="3232150" y="1527175"/>
            <a:ext cx="6019800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latinLnBrk="1"/>
            <a:r>
              <a:rPr lang="en-US" altLang="ja-JP" sz="1600" b="1" dirty="0"/>
              <a:t>1996</a:t>
            </a:r>
            <a:r>
              <a:rPr lang="ja-JP" altLang="en-US" sz="1600" b="1" dirty="0"/>
              <a:t>年</a:t>
            </a:r>
            <a:r>
              <a:rPr lang="en-US" altLang="ja-JP" sz="1600" b="1" dirty="0"/>
              <a:t>05</a:t>
            </a:r>
            <a:r>
              <a:rPr lang="ja-JP" altLang="en-US" sz="1600" b="1" dirty="0"/>
              <a:t>：京畿道安城市素材神聖産業設立</a:t>
            </a:r>
            <a:br>
              <a:rPr lang="ja-JP" altLang="en-US" sz="1600" b="1" dirty="0"/>
            </a:br>
            <a:r>
              <a:rPr lang="ja-JP" altLang="en-US" sz="1600" b="1" dirty="0"/>
              <a:t/>
            </a:r>
            <a:br>
              <a:rPr lang="ja-JP" altLang="en-US" sz="1600" b="1" dirty="0"/>
            </a:br>
            <a:r>
              <a:rPr lang="en-US" altLang="ja-JP" sz="1600" b="1" dirty="0"/>
              <a:t>1999</a:t>
            </a:r>
            <a:r>
              <a:rPr lang="ja-JP" altLang="en-US" sz="1600" b="1" dirty="0"/>
              <a:t>年</a:t>
            </a:r>
            <a:r>
              <a:rPr lang="en-US" altLang="ja-JP" sz="1600" b="1" dirty="0"/>
              <a:t>03</a:t>
            </a:r>
            <a:r>
              <a:rPr lang="ja-JP" altLang="en-US" sz="1600" b="1" dirty="0"/>
              <a:t>：法人転</a:t>
            </a:r>
            <a:r>
              <a:rPr lang="ja-JP" altLang="en-US" sz="1600" b="1" dirty="0" smtClean="0"/>
              <a:t>換</a:t>
            </a:r>
            <a:r>
              <a:rPr lang="ko-KR" altLang="en-US" sz="1600" b="1" dirty="0" smtClean="0"/>
              <a:t>新</a:t>
            </a:r>
            <a:r>
              <a:rPr lang="ja-JP" altLang="en-US" sz="1600" b="1" dirty="0"/>
              <a:t> 成</a:t>
            </a:r>
            <a:r>
              <a:rPr lang="ja-JP" altLang="en-US" sz="1600" b="1" dirty="0" smtClean="0"/>
              <a:t>商</a:t>
            </a:r>
            <a:r>
              <a:rPr lang="ja-JP" altLang="en-US" sz="1600" b="1" dirty="0"/>
              <a:t>事株式会社</a:t>
            </a:r>
            <a:br>
              <a:rPr lang="ja-JP" altLang="en-US" sz="1600" b="1" dirty="0"/>
            </a:br>
            <a:r>
              <a:rPr lang="ja-JP" altLang="en-US" sz="1600" b="1" dirty="0"/>
              <a:t/>
            </a:r>
            <a:br>
              <a:rPr lang="ja-JP" altLang="en-US" sz="1600" b="1" dirty="0"/>
            </a:br>
            <a:r>
              <a:rPr lang="en-US" altLang="ja-JP" sz="1600" b="1" dirty="0"/>
              <a:t>2000</a:t>
            </a:r>
            <a:r>
              <a:rPr lang="ja-JP" altLang="en-US" sz="1600" b="1" dirty="0"/>
              <a:t>年</a:t>
            </a:r>
            <a:r>
              <a:rPr lang="en-US" altLang="ja-JP" sz="1600" b="1" dirty="0"/>
              <a:t>08</a:t>
            </a:r>
            <a:r>
              <a:rPr lang="ja-JP" altLang="en-US" sz="1600" b="1" dirty="0"/>
              <a:t>：京畿道平沢市チルグェ地方産業団地新築移転</a:t>
            </a:r>
            <a:br>
              <a:rPr lang="ja-JP" altLang="en-US" sz="1600" b="1" dirty="0"/>
            </a:br>
            <a:r>
              <a:rPr lang="ja-JP" altLang="en-US" sz="1600" b="1" dirty="0"/>
              <a:t>               （大地：</a:t>
            </a:r>
            <a:r>
              <a:rPr lang="en-US" altLang="ja-JP" sz="1600" b="1" dirty="0"/>
              <a:t>2,644.5m²</a:t>
            </a:r>
            <a:r>
              <a:rPr lang="ja-JP" altLang="en-US" sz="1600" b="1" dirty="0"/>
              <a:t>延べ面積：</a:t>
            </a:r>
            <a:r>
              <a:rPr lang="en-US" altLang="ja-JP" sz="1600" b="1" dirty="0"/>
              <a:t>2,656.97m²</a:t>
            </a:r>
            <a:r>
              <a:rPr lang="ja-JP" altLang="en-US" sz="1600" b="1" dirty="0"/>
              <a:t>）</a:t>
            </a:r>
            <a:br>
              <a:rPr lang="ja-JP" altLang="en-US" sz="1600" b="1" dirty="0"/>
            </a:br>
            <a:r>
              <a:rPr lang="ja-JP" altLang="en-US" sz="1600" b="1" dirty="0"/>
              <a:t/>
            </a:r>
            <a:br>
              <a:rPr lang="ja-JP" altLang="en-US" sz="1600" b="1" dirty="0"/>
            </a:br>
            <a:r>
              <a:rPr lang="en-US" altLang="ja-JP" sz="1600" b="1" dirty="0"/>
              <a:t>2013</a:t>
            </a:r>
            <a:r>
              <a:rPr lang="ja-JP" altLang="en-US" sz="1600" b="1" dirty="0"/>
              <a:t>年</a:t>
            </a:r>
            <a:r>
              <a:rPr lang="en-US" altLang="ja-JP" sz="1600" b="1" dirty="0"/>
              <a:t>07</a:t>
            </a:r>
            <a:r>
              <a:rPr lang="ja-JP" altLang="en-US" sz="1600" b="1" dirty="0"/>
              <a:t>：食品安全マネジメントシステム</a:t>
            </a:r>
            <a:r>
              <a:rPr lang="en-US" altLang="ja-JP" sz="1600" b="1" dirty="0"/>
              <a:t>ISO22000</a:t>
            </a:r>
            <a:r>
              <a:rPr lang="ja-JP" altLang="en-US" sz="1600" b="1" dirty="0"/>
              <a:t>の認証取得</a:t>
            </a:r>
            <a:br>
              <a:rPr lang="ja-JP" altLang="en-US" sz="1600" b="1" dirty="0"/>
            </a:br>
            <a:r>
              <a:rPr lang="ja-JP" altLang="en-US" sz="1600" b="1" dirty="0"/>
              <a:t>               （認定機関：イギリス</a:t>
            </a:r>
            <a:r>
              <a:rPr lang="en-US" altLang="ja-JP" sz="1600" b="1" dirty="0"/>
              <a:t>-UKAS</a:t>
            </a:r>
            <a:r>
              <a:rPr lang="ja-JP" altLang="en-US" sz="1600" b="1" dirty="0"/>
              <a:t>、認証局：</a:t>
            </a:r>
            <a:r>
              <a:rPr lang="en-US" altLang="ja-JP" sz="1600" b="1" dirty="0"/>
              <a:t>SGS</a:t>
            </a:r>
            <a:r>
              <a:rPr lang="ja-JP" altLang="en-US" sz="1600" b="1" dirty="0"/>
              <a:t>）</a:t>
            </a:r>
            <a:br>
              <a:rPr lang="ja-JP" altLang="en-US" sz="1600" b="1" dirty="0"/>
            </a:br>
            <a:r>
              <a:rPr lang="ja-JP" altLang="en-US" sz="1600" b="1" dirty="0"/>
              <a:t/>
            </a:r>
            <a:br>
              <a:rPr lang="ja-JP" altLang="en-US" sz="1600" b="1" dirty="0"/>
            </a:br>
            <a:r>
              <a:rPr lang="en-US" altLang="ja-JP" sz="1600" b="1" dirty="0"/>
              <a:t>2014</a:t>
            </a:r>
            <a:r>
              <a:rPr lang="ja-JP" altLang="en-US" sz="1600" b="1" dirty="0"/>
              <a:t>年</a:t>
            </a:r>
            <a:r>
              <a:rPr lang="en-US" altLang="ja-JP" sz="1600" b="1" dirty="0"/>
              <a:t>12</a:t>
            </a:r>
            <a:r>
              <a:rPr lang="ja-JP" altLang="en-US" sz="1600" b="1" dirty="0"/>
              <a:t>：株式会社</a:t>
            </a:r>
            <a:r>
              <a:rPr lang="ja-JP" altLang="ko-KR" sz="1600" dirty="0"/>
              <a:t>シンソンパック</a:t>
            </a:r>
            <a:r>
              <a:rPr lang="ja-JP" altLang="en-US" sz="1600" b="1" dirty="0"/>
              <a:t>に商号変更</a:t>
            </a:r>
            <a:br>
              <a:rPr lang="ja-JP" altLang="en-US" sz="1600" b="1" dirty="0"/>
            </a:br>
            <a:r>
              <a:rPr lang="ja-JP" altLang="en-US" sz="1600" b="1" dirty="0"/>
              <a:t/>
            </a:r>
            <a:br>
              <a:rPr lang="ja-JP" altLang="en-US" sz="1600" b="1" dirty="0"/>
            </a:br>
            <a:r>
              <a:rPr lang="en-US" altLang="ja-JP" sz="1600" b="1" dirty="0"/>
              <a:t>2016</a:t>
            </a:r>
            <a:r>
              <a:rPr lang="ja-JP" altLang="en-US" sz="1600" b="1" dirty="0"/>
              <a:t>年</a:t>
            </a:r>
            <a:r>
              <a:rPr lang="en-US" altLang="ja-JP" sz="1600" b="1" dirty="0"/>
              <a:t>01</a:t>
            </a:r>
            <a:r>
              <a:rPr lang="ja-JP" altLang="en-US" sz="1600" b="1" dirty="0"/>
              <a:t>：忠清北道鎮川郡シンチョク産業団地</a:t>
            </a:r>
            <a:br>
              <a:rPr lang="ja-JP" altLang="en-US" sz="1600" b="1" dirty="0"/>
            </a:br>
            <a:r>
              <a:rPr lang="ja-JP" altLang="en-US" sz="1600" b="1" dirty="0"/>
              <a:t>                 第</a:t>
            </a:r>
            <a:r>
              <a:rPr lang="en-US" altLang="ja-JP" sz="1600" b="1" dirty="0"/>
              <a:t>2</a:t>
            </a:r>
            <a:r>
              <a:rPr lang="ja-JP" altLang="en-US" sz="1600" b="1" dirty="0"/>
              <a:t>工場完成</a:t>
            </a:r>
            <a:br>
              <a:rPr lang="ja-JP" altLang="en-US" sz="1600" b="1" dirty="0"/>
            </a:br>
            <a:r>
              <a:rPr lang="ja-JP" altLang="en-US" sz="1600" b="1" dirty="0"/>
              <a:t>              （大地：</a:t>
            </a:r>
            <a:r>
              <a:rPr lang="en-US" altLang="ja-JP" sz="1600" b="1" dirty="0"/>
              <a:t>15,009m²</a:t>
            </a:r>
            <a:r>
              <a:rPr lang="ja-JP" altLang="en-US" sz="1600" b="1" dirty="0"/>
              <a:t>延床面積：</a:t>
            </a:r>
            <a:r>
              <a:rPr lang="en-US" altLang="ja-JP" sz="1600" b="1" dirty="0"/>
              <a:t>1,873.7m²</a:t>
            </a:r>
            <a:r>
              <a:rPr lang="ja-JP" altLang="en-US" sz="1600" dirty="0"/>
              <a:t>）</a:t>
            </a:r>
          </a:p>
          <a:p>
            <a:pPr eaLnBrk="1" latinLnBrk="1" hangingPunct="1"/>
            <a:endParaRPr lang="en-US" altLang="ko-KR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92" name="Rectangle 2"/>
          <p:cNvSpPr txBox="1">
            <a:spLocks noChangeArrowheads="1"/>
          </p:cNvSpPr>
          <p:nvPr/>
        </p:nvSpPr>
        <p:spPr bwMode="auto">
          <a:xfrm>
            <a:off x="107950" y="188913"/>
            <a:ext cx="7848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latinLnBrk="1"/>
            <a:r>
              <a:rPr lang="en-US" altLang="ko-KR" sz="3200"/>
              <a:t>HISTORY</a:t>
            </a:r>
            <a:r>
              <a:rPr lang="ko-KR" altLang="en-US" sz="3200"/>
              <a:t>、</a:t>
            </a:r>
            <a:r>
              <a:rPr lang="en-US" altLang="ko-KR" sz="3200"/>
              <a:t>SCALE</a:t>
            </a:r>
            <a:r>
              <a:rPr lang="ja-JP" altLang="en-US" sz="3200"/>
              <a:t> </a:t>
            </a:r>
            <a:r>
              <a:rPr lang="ko-KR" altLang="en-US" sz="3200"/>
              <a:t>歴史</a:t>
            </a:r>
            <a:r>
              <a:rPr lang="ja-JP" altLang="en-US" sz="3200"/>
              <a:t>と</a:t>
            </a:r>
            <a:r>
              <a:rPr lang="ko-KR" altLang="en-US" sz="3200"/>
              <a:t>規模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0" y="1125538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7194" name="그림 28" descr="신성명함 앞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3716338"/>
            <a:ext cx="9080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gray">
          <a:xfrm>
            <a:off x="2576513" y="2233613"/>
            <a:ext cx="2743200" cy="2743200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gray">
          <a:xfrm>
            <a:off x="3719513" y="27479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gray">
          <a:xfrm>
            <a:off x="2957513" y="3603625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gray">
          <a:xfrm>
            <a:off x="3740150" y="240506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gray">
          <a:xfrm flipH="1">
            <a:off x="3890963" y="3910013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gray">
          <a:xfrm>
            <a:off x="5167313" y="3895725"/>
            <a:ext cx="785812" cy="552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gray">
          <a:xfrm flipV="1">
            <a:off x="5091113" y="2538413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gray">
          <a:xfrm>
            <a:off x="4357688" y="3138488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pSp>
        <p:nvGrpSpPr>
          <p:cNvPr id="10250" name="Group 11"/>
          <p:cNvGrpSpPr>
            <a:grpSpLocks/>
          </p:cNvGrpSpPr>
          <p:nvPr/>
        </p:nvGrpSpPr>
        <p:grpSpPr bwMode="auto">
          <a:xfrm>
            <a:off x="2881313" y="1604963"/>
            <a:ext cx="1146175" cy="1384300"/>
            <a:chOff x="2064" y="1008"/>
            <a:chExt cx="722" cy="872"/>
          </a:xfrm>
        </p:grpSpPr>
        <p:sp>
          <p:nvSpPr>
            <p:cNvPr id="10391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r" eaLnBrk="1" latinLnBrk="0" hangingPunct="1">
                <a:spcBef>
                  <a:spcPct val="0"/>
                </a:spcBef>
                <a:buFontTx/>
                <a:buNone/>
              </a:pPr>
              <a:endParaRPr kumimoji="0" lang="ko-KR" altLang="en-US" sz="1800" b="1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  <p:grpSp>
          <p:nvGrpSpPr>
            <p:cNvPr id="10392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0405" name="Picture 14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406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algn="r"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800" b="1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  <p:pic>
            <p:nvPicPr>
              <p:cNvPr id="10407" name="Picture 16" descr="light_shadow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408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0409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415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416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417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418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  <p:grpSp>
              <p:nvGrpSpPr>
                <p:cNvPr id="10410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411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412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413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414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grpSp>
          <p:nvGrpSpPr>
            <p:cNvPr id="10393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0395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0401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402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403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404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  <p:grpSp>
            <p:nvGrpSpPr>
              <p:cNvPr id="10396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397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98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99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400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</p:grpSp>
        <p:sp>
          <p:nvSpPr>
            <p:cNvPr id="10394" name="Rectangle 39"/>
            <p:cNvSpPr>
              <a:spLocks noChangeArrowheads="1"/>
            </p:cNvSpPr>
            <p:nvPr/>
          </p:nvSpPr>
          <p:spPr bwMode="gray">
            <a:xfrm>
              <a:off x="2178" y="1264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ja-JP" altLang="ko-KR" sz="1600" dirty="0" smtClean="0"/>
                <a:t>管理部</a:t>
              </a:r>
              <a:endParaRPr kumimoji="0" lang="en-US" altLang="ko-KR" sz="1600" b="1" dirty="0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251" name="Group 40"/>
          <p:cNvGrpSpPr>
            <a:grpSpLocks/>
          </p:cNvGrpSpPr>
          <p:nvPr/>
        </p:nvGrpSpPr>
        <p:grpSpPr bwMode="auto">
          <a:xfrm>
            <a:off x="1892300" y="3001963"/>
            <a:ext cx="1146175" cy="1384300"/>
            <a:chOff x="2064" y="1008"/>
            <a:chExt cx="722" cy="872"/>
          </a:xfrm>
        </p:grpSpPr>
        <p:sp>
          <p:nvSpPr>
            <p:cNvPr id="10363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r" eaLnBrk="1" latinLnBrk="0" hangingPunct="1">
                <a:spcBef>
                  <a:spcPct val="0"/>
                </a:spcBef>
                <a:buFontTx/>
                <a:buNone/>
              </a:pPr>
              <a:endParaRPr kumimoji="0" lang="ko-KR" altLang="en-US" sz="1800" b="1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  <p:grpSp>
          <p:nvGrpSpPr>
            <p:cNvPr id="10364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0377" name="Picture 43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378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algn="r"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800" b="1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  <p:pic>
            <p:nvPicPr>
              <p:cNvPr id="10379" name="Picture 45" descr="light_shadow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380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0381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87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88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89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90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  <p:grpSp>
              <p:nvGrpSpPr>
                <p:cNvPr id="10382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383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84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85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86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grpSp>
          <p:nvGrpSpPr>
            <p:cNvPr id="10365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0367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0373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74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75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76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  <p:grpSp>
            <p:nvGrpSpPr>
              <p:cNvPr id="10368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369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70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71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72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</p:grpSp>
        <p:sp>
          <p:nvSpPr>
            <p:cNvPr id="10366" name="Rectangle 68"/>
            <p:cNvSpPr>
              <a:spLocks noChangeArrowheads="1"/>
            </p:cNvSpPr>
            <p:nvPr/>
          </p:nvSpPr>
          <p:spPr bwMode="gray">
            <a:xfrm>
              <a:off x="2183" y="1264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None/>
              </a:pPr>
              <a:r>
                <a:rPr lang="ja-JP" altLang="ko-KR" sz="1600" dirty="0" smtClean="0"/>
                <a:t>生産部</a:t>
              </a:r>
              <a:endParaRPr kumimoji="0" lang="en-US" altLang="ko-KR" sz="1600" b="1" dirty="0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252" name="Group 69"/>
          <p:cNvGrpSpPr>
            <a:grpSpLocks/>
          </p:cNvGrpSpPr>
          <p:nvPr/>
        </p:nvGrpSpPr>
        <p:grpSpPr bwMode="auto">
          <a:xfrm>
            <a:off x="3005138" y="5140325"/>
            <a:ext cx="1146175" cy="1384300"/>
            <a:chOff x="2064" y="1008"/>
            <a:chExt cx="722" cy="872"/>
          </a:xfrm>
        </p:grpSpPr>
        <p:sp>
          <p:nvSpPr>
            <p:cNvPr id="10335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r" eaLnBrk="1" latinLnBrk="0" hangingPunct="1">
                <a:spcBef>
                  <a:spcPct val="0"/>
                </a:spcBef>
                <a:buFontTx/>
                <a:buNone/>
              </a:pPr>
              <a:endParaRPr kumimoji="0" lang="ko-KR" altLang="en-US" sz="1800" b="1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  <p:grpSp>
          <p:nvGrpSpPr>
            <p:cNvPr id="10336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0349" name="Picture 72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350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algn="r"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800" b="1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  <p:pic>
            <p:nvPicPr>
              <p:cNvPr id="10351" name="Picture 74" descr="light_shadow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352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0353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59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60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61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62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  <p:grpSp>
              <p:nvGrpSpPr>
                <p:cNvPr id="10354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355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56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57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58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grpSp>
          <p:nvGrpSpPr>
            <p:cNvPr id="10337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0339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0345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46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47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48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  <p:grpSp>
            <p:nvGrpSpPr>
              <p:cNvPr id="10340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341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42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43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44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</p:grpSp>
        <p:sp>
          <p:nvSpPr>
            <p:cNvPr id="10338" name="Rectangle 97"/>
            <p:cNvSpPr>
              <a:spLocks noChangeArrowheads="1"/>
            </p:cNvSpPr>
            <p:nvPr/>
          </p:nvSpPr>
          <p:spPr bwMode="gray">
            <a:xfrm>
              <a:off x="2179" y="1272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ja-JP" altLang="ko-KR" sz="1600" dirty="0" smtClean="0"/>
                <a:t>営業部</a:t>
              </a:r>
              <a:endParaRPr kumimoji="0" lang="en-US" altLang="ko-KR" sz="1600" b="1" dirty="0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253" name="Group 98"/>
          <p:cNvGrpSpPr>
            <a:grpSpLocks/>
          </p:cNvGrpSpPr>
          <p:nvPr/>
        </p:nvGrpSpPr>
        <p:grpSpPr bwMode="auto">
          <a:xfrm>
            <a:off x="5845176" y="4143375"/>
            <a:ext cx="1146175" cy="1384300"/>
            <a:chOff x="2064" y="1008"/>
            <a:chExt cx="722" cy="872"/>
          </a:xfrm>
        </p:grpSpPr>
        <p:sp>
          <p:nvSpPr>
            <p:cNvPr id="10307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r" eaLnBrk="1" latinLnBrk="0" hangingPunct="1">
                <a:spcBef>
                  <a:spcPct val="0"/>
                </a:spcBef>
                <a:buFontTx/>
                <a:buNone/>
              </a:pPr>
              <a:endParaRPr kumimoji="0" lang="ko-KR" altLang="en-US" sz="1800" b="1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  <p:grpSp>
          <p:nvGrpSpPr>
            <p:cNvPr id="10308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0321" name="Picture 101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322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algn="r"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800" b="1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  <p:pic>
            <p:nvPicPr>
              <p:cNvPr id="10323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324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0325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31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32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33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34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  <p:grpSp>
              <p:nvGrpSpPr>
                <p:cNvPr id="10326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327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28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29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30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grpSp>
          <p:nvGrpSpPr>
            <p:cNvPr id="10309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0311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0317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18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19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20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  <p:grpSp>
            <p:nvGrpSpPr>
              <p:cNvPr id="10312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313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14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15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316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</p:grpSp>
        <p:sp>
          <p:nvSpPr>
            <p:cNvPr id="10310" name="Rectangle 126"/>
            <p:cNvSpPr>
              <a:spLocks noChangeArrowheads="1"/>
            </p:cNvSpPr>
            <p:nvPr/>
          </p:nvSpPr>
          <p:spPr bwMode="gray">
            <a:xfrm>
              <a:off x="2179" y="1264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ja-JP" altLang="ko-KR" sz="1600" dirty="0" smtClean="0">
                  <a:effectLst/>
                </a:rPr>
                <a:t>企画部</a:t>
              </a:r>
              <a:endParaRPr kumimoji="0" lang="en-US" altLang="ko-KR" sz="1600" b="1" dirty="0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254" name="Group 127"/>
          <p:cNvGrpSpPr>
            <a:grpSpLocks/>
          </p:cNvGrpSpPr>
          <p:nvPr/>
        </p:nvGrpSpPr>
        <p:grpSpPr bwMode="auto">
          <a:xfrm>
            <a:off x="5219700" y="1519238"/>
            <a:ext cx="1211263" cy="1384300"/>
            <a:chOff x="2049" y="1008"/>
            <a:chExt cx="763" cy="872"/>
          </a:xfrm>
        </p:grpSpPr>
        <p:sp>
          <p:nvSpPr>
            <p:cNvPr id="10279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r" eaLnBrk="1" latinLnBrk="0" hangingPunct="1">
                <a:spcBef>
                  <a:spcPct val="0"/>
                </a:spcBef>
                <a:buFontTx/>
                <a:buNone/>
              </a:pPr>
              <a:endParaRPr kumimoji="0" lang="ko-KR" altLang="en-US" sz="1800" b="1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  <p:grpSp>
          <p:nvGrpSpPr>
            <p:cNvPr id="10280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0293" name="Picture 130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94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algn="r"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800" b="1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  <p:pic>
            <p:nvPicPr>
              <p:cNvPr id="10295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296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0297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03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04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05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06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  <p:grpSp>
              <p:nvGrpSpPr>
                <p:cNvPr id="10298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299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00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01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10302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</a:defRPr>
                    </a:lvl9pPr>
                  </a:lstStyle>
                  <a:p>
                    <a:pPr algn="r"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kumimoji="0" lang="ko-KR" altLang="en-US" sz="1800" b="1">
                      <a:solidFill>
                        <a:srgbClr val="000000"/>
                      </a:solidFill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grpSp>
          <p:nvGrpSpPr>
            <p:cNvPr id="10281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0283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0289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290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291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292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  <p:grpSp>
            <p:nvGrpSpPr>
              <p:cNvPr id="10284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285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286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287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  <p:sp>
              <p:nvSpPr>
                <p:cNvPr id="10288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ea typeface="맑은 고딕" panose="020B0503020000020004" pitchFamily="50" charset="-127"/>
                  </a:endParaRPr>
                </a:p>
              </p:txBody>
            </p:sp>
          </p:grpSp>
        </p:grpSp>
        <p:sp>
          <p:nvSpPr>
            <p:cNvPr id="10282" name="Rectangle 155"/>
            <p:cNvSpPr>
              <a:spLocks noChangeArrowheads="1"/>
            </p:cNvSpPr>
            <p:nvPr/>
          </p:nvSpPr>
          <p:spPr bwMode="gray">
            <a:xfrm>
              <a:off x="2049" y="1259"/>
              <a:ext cx="763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ja-JP" altLang="ko-KR" sz="1600" dirty="0" smtClean="0"/>
                <a:t>品質管理課</a:t>
              </a:r>
              <a:endParaRPr kumimoji="0" lang="en-US" altLang="ko-KR" sz="1600" b="1" dirty="0">
                <a:solidFill>
                  <a:srgbClr val="000000"/>
                </a:solidFill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255" name="Group 156"/>
          <p:cNvGrpSpPr>
            <a:grpSpLocks/>
          </p:cNvGrpSpPr>
          <p:nvPr/>
        </p:nvGrpSpPr>
        <p:grpSpPr bwMode="auto">
          <a:xfrm rot="5400000" flipH="1">
            <a:off x="4559300" y="3297238"/>
            <a:ext cx="673100" cy="647700"/>
            <a:chOff x="1944" y="1111"/>
            <a:chExt cx="204" cy="196"/>
          </a:xfrm>
        </p:grpSpPr>
        <p:pic>
          <p:nvPicPr>
            <p:cNvPr id="10264" name="Picture 157" descr="circuler_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1518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hangingPunct="1">
                <a:defRPr/>
              </a:pPr>
              <a:endParaRPr kumimoji="0" lang="ko-KR" altLang="en-US" b="1">
                <a:solidFill>
                  <a:srgbClr val="000000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grpSp>
          <p:nvGrpSpPr>
            <p:cNvPr id="10266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0269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0275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  <p:sp>
              <p:nvSpPr>
                <p:cNvPr id="10276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  <p:sp>
              <p:nvSpPr>
                <p:cNvPr id="10277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  <p:sp>
              <p:nvSpPr>
                <p:cNvPr id="10278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</p:grpSp>
          <p:grpSp>
            <p:nvGrpSpPr>
              <p:cNvPr id="10270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271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  <p:sp>
              <p:nvSpPr>
                <p:cNvPr id="10272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  <p:sp>
              <p:nvSpPr>
                <p:cNvPr id="10273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  <p:sp>
              <p:nvSpPr>
                <p:cNvPr id="10274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</a:defRPr>
                  </a:lvl9pPr>
                </a:lstStyle>
                <a:p>
                  <a:pPr algn="r" eaLnBrk="1" latinLnBrk="0" hangingPunct="1">
                    <a:spcBef>
                      <a:spcPct val="0"/>
                    </a:spcBef>
                    <a:buFontTx/>
                    <a:buNone/>
                  </a:pPr>
                  <a:endParaRPr kumimoji="0" lang="ko-KR" altLang="en-US" sz="1800" b="1">
                    <a:solidFill>
                      <a:srgbClr val="000000"/>
                    </a:solidFill>
                    <a:latin typeface="돋움" panose="020B0600000101010101" pitchFamily="50" charset="-127"/>
                    <a:ea typeface="돋움" panose="020B0600000101010101" pitchFamily="50" charset="-127"/>
                  </a:endParaRPr>
                </a:p>
              </p:txBody>
            </p:sp>
          </p:grpSp>
        </p:grpSp>
        <p:sp>
          <p:nvSpPr>
            <p:cNvPr id="10267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0268" name="Picture 171" descr="light_shadow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56" name="AutoShape 172"/>
          <p:cNvSpPr>
            <a:spLocks/>
          </p:cNvSpPr>
          <p:nvPr/>
        </p:nvSpPr>
        <p:spPr bwMode="auto">
          <a:xfrm>
            <a:off x="7239000" y="1954213"/>
            <a:ext cx="1509713" cy="366712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99565"/>
              <a:gd name="adj6" fmla="val -73185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ja-JP" altLang="ko-KR" sz="1400" dirty="0" smtClean="0"/>
              <a:t>品質管理チーム</a:t>
            </a:r>
            <a:r>
              <a:rPr lang="ja-JP" altLang="ko-KR" sz="1400" dirty="0" smtClean="0">
                <a:effectLst/>
              </a:rPr>
              <a:t>材料管理チーム</a:t>
            </a:r>
            <a:endParaRPr kumimoji="0" lang="en-US" altLang="ko-KR" sz="14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0257" name="AutoShape 174"/>
          <p:cNvSpPr>
            <a:spLocks/>
          </p:cNvSpPr>
          <p:nvPr/>
        </p:nvSpPr>
        <p:spPr bwMode="auto">
          <a:xfrm>
            <a:off x="976313" y="1601788"/>
            <a:ext cx="1593850" cy="434975"/>
          </a:xfrm>
          <a:prstGeom prst="accentCallout2">
            <a:avLst>
              <a:gd name="adj1" fmla="val 43796"/>
              <a:gd name="adj2" fmla="val 104782"/>
              <a:gd name="adj3" fmla="val 43796"/>
              <a:gd name="adj4" fmla="val 114843"/>
              <a:gd name="adj5" fmla="val 118250"/>
              <a:gd name="adj6" fmla="val 125000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latinLnBrk="0">
              <a:spcBef>
                <a:spcPct val="0"/>
              </a:spcBef>
              <a:buFontTx/>
              <a:buNone/>
            </a:pPr>
            <a:r>
              <a:rPr lang="ja-JP" altLang="ko-KR" sz="1400" dirty="0" smtClean="0"/>
              <a:t>総務チーム</a:t>
            </a:r>
            <a:endParaRPr lang="en-US" altLang="ja-JP" sz="1400" dirty="0" smtClean="0"/>
          </a:p>
          <a:p>
            <a:pPr algn="r" latinLnBrk="0">
              <a:spcBef>
                <a:spcPct val="0"/>
              </a:spcBef>
              <a:buFontTx/>
              <a:buNone/>
            </a:pPr>
            <a:r>
              <a:rPr lang="ja-JP" altLang="ko-KR" sz="1400" dirty="0" smtClean="0"/>
              <a:t>購入チーム</a:t>
            </a:r>
            <a:endParaRPr kumimoji="0" lang="en-US" altLang="ko-KR" sz="14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0258" name="AutoShape 175"/>
          <p:cNvSpPr>
            <a:spLocks/>
          </p:cNvSpPr>
          <p:nvPr/>
        </p:nvSpPr>
        <p:spPr bwMode="auto">
          <a:xfrm>
            <a:off x="195289" y="4149725"/>
            <a:ext cx="1869325" cy="434975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8926"/>
              <a:gd name="adj5" fmla="val -35769"/>
              <a:gd name="adj6" fmla="val 1344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latinLnBrk="0">
              <a:spcBef>
                <a:spcPct val="0"/>
              </a:spcBef>
              <a:buFontTx/>
              <a:buNone/>
            </a:pPr>
            <a:r>
              <a:rPr lang="ja-JP" altLang="ko-KR" sz="1400" b="1" dirty="0" smtClean="0">
                <a:effectLst/>
                <a:latin typeface="+mn-lt"/>
              </a:rPr>
              <a:t>生産1チーム（成形</a:t>
            </a:r>
            <a:r>
              <a:rPr lang="en-US" altLang="ja-JP" sz="1400" b="1" dirty="0" smtClean="0">
                <a:effectLst/>
                <a:latin typeface="+mn-lt"/>
              </a:rPr>
              <a:t>)</a:t>
            </a:r>
            <a:endParaRPr kumimoji="0" lang="en-US" altLang="ko-KR" sz="1400" b="1" dirty="0">
              <a:solidFill>
                <a:srgbClr val="000000"/>
              </a:solidFill>
              <a:latin typeface="+mn-lt"/>
              <a:ea typeface="맑은 고딕" panose="020B0503020000020004" pitchFamily="50" charset="-127"/>
            </a:endParaRPr>
          </a:p>
          <a:p>
            <a:pPr algn="r" latinLnBrk="0">
              <a:spcBef>
                <a:spcPct val="0"/>
              </a:spcBef>
              <a:buFontTx/>
              <a:buNone/>
            </a:pPr>
            <a:r>
              <a:rPr lang="ja-JP" altLang="ko-KR" sz="1400" b="1" dirty="0" smtClean="0">
                <a:effectLst/>
                <a:latin typeface="+mn-lt"/>
              </a:rPr>
              <a:t>生産</a:t>
            </a:r>
            <a:r>
              <a:rPr lang="en-US" altLang="ja-JP" sz="1400" b="1" dirty="0" smtClean="0">
                <a:effectLst/>
                <a:latin typeface="+mn-lt"/>
              </a:rPr>
              <a:t>2</a:t>
            </a:r>
            <a:r>
              <a:rPr lang="ja-JP" altLang="ko-KR" sz="1400" b="1" dirty="0" smtClean="0">
                <a:effectLst/>
                <a:latin typeface="+mn-lt"/>
              </a:rPr>
              <a:t>チーム（押出</a:t>
            </a:r>
            <a:r>
              <a:rPr lang="en-US" altLang="ja-JP" sz="1400" b="1" dirty="0" smtClean="0">
                <a:effectLst/>
                <a:latin typeface="+mn-lt"/>
              </a:rPr>
              <a:t>)</a:t>
            </a:r>
            <a:endParaRPr kumimoji="0" lang="en-US" altLang="ko-KR" sz="1400" b="1" dirty="0">
              <a:solidFill>
                <a:srgbClr val="000000"/>
              </a:solidFill>
              <a:latin typeface="+mn-lt"/>
              <a:ea typeface="맑은 고딕" panose="020B0503020000020004" pitchFamily="50" charset="-127"/>
            </a:endParaRPr>
          </a:p>
        </p:txBody>
      </p:sp>
      <p:sp>
        <p:nvSpPr>
          <p:cNvPr id="10260" name="Rectangle 39"/>
          <p:cNvSpPr>
            <a:spLocks noChangeArrowheads="1"/>
          </p:cNvSpPr>
          <p:nvPr/>
        </p:nvSpPr>
        <p:spPr bwMode="gray">
          <a:xfrm>
            <a:off x="4625975" y="3454400"/>
            <a:ext cx="5857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kumimoji="0" lang="en-US" altLang="ko-KR" sz="1600" b="1">
                <a:solidFill>
                  <a:srgbClr val="000000"/>
                </a:solidFill>
                <a:ea typeface="맑은 고딕" panose="020B0503020000020004" pitchFamily="50" charset="-127"/>
              </a:rPr>
              <a:t>CEO</a:t>
            </a:r>
          </a:p>
        </p:txBody>
      </p:sp>
      <p:sp>
        <p:nvSpPr>
          <p:cNvPr id="179" name="Rectangle 2"/>
          <p:cNvSpPr txBox="1">
            <a:spLocks noChangeArrowheads="1"/>
          </p:cNvSpPr>
          <p:nvPr/>
        </p:nvSpPr>
        <p:spPr bwMode="auto">
          <a:xfrm>
            <a:off x="-1589825" y="116632"/>
            <a:ext cx="785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ORGANIZATION </a:t>
            </a:r>
            <a:r>
              <a:rPr lang="ja-JP" altLang="ko-KR" sz="3200" dirty="0" smtClean="0"/>
              <a:t>組</a:t>
            </a:r>
            <a:r>
              <a:rPr lang="ja-JP" altLang="ko-KR" sz="3200" dirty="0"/>
              <a:t>織図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180" name="직사각형 179"/>
          <p:cNvSpPr/>
          <p:nvPr/>
        </p:nvSpPr>
        <p:spPr>
          <a:xfrm>
            <a:off x="0" y="1052513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78" name="AutoShape 172"/>
          <p:cNvSpPr>
            <a:spLocks/>
          </p:cNvSpPr>
          <p:nvPr/>
        </p:nvSpPr>
        <p:spPr bwMode="auto">
          <a:xfrm>
            <a:off x="7634288" y="5492750"/>
            <a:ext cx="1509712" cy="366713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-122683"/>
              <a:gd name="adj6" fmla="val -65943"/>
            </a:avLst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  <a:defRPr/>
            </a:pPr>
            <a:r>
              <a:rPr lang="ja-JP" altLang="ko-KR" sz="1400" dirty="0"/>
              <a:t>製品開発チー</a:t>
            </a:r>
            <a:r>
              <a:rPr lang="ja-JP" altLang="ko-KR" sz="1400" dirty="0" smtClean="0"/>
              <a:t>ム</a:t>
            </a:r>
            <a:r>
              <a:rPr lang="ja-JP" altLang="ko-KR" sz="1400" dirty="0"/>
              <a:t>生産企画チーム</a:t>
            </a:r>
            <a:endParaRPr kumimoji="0" lang="en-US" altLang="ko-KR" sz="1400" b="1" dirty="0" smtClean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81" name="AutoShape 172"/>
          <p:cNvSpPr>
            <a:spLocks/>
          </p:cNvSpPr>
          <p:nvPr/>
        </p:nvSpPr>
        <p:spPr bwMode="auto">
          <a:xfrm>
            <a:off x="5132524" y="5968998"/>
            <a:ext cx="1509712" cy="366713"/>
          </a:xfrm>
          <a:prstGeom prst="accentCallout2">
            <a:avLst>
              <a:gd name="adj1" fmla="val 31167"/>
              <a:gd name="adj2" fmla="val -5046"/>
              <a:gd name="adj3" fmla="val -47835"/>
              <a:gd name="adj4" fmla="val -50301"/>
              <a:gd name="adj5" fmla="val -18993"/>
              <a:gd name="adj6" fmla="val -75538"/>
            </a:avLst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latinLnBrk="0">
              <a:spcBef>
                <a:spcPct val="0"/>
              </a:spcBef>
              <a:buFontTx/>
              <a:buNone/>
            </a:pPr>
            <a:r>
              <a:rPr lang="ja-JP" altLang="ko-KR" sz="1400" dirty="0"/>
              <a:t>営業管理チーム流通管理チーム</a:t>
            </a:r>
            <a:endParaRPr kumimoji="0" lang="en-US" altLang="ko-KR" sz="14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700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3"/>
          <p:cNvSpPr>
            <a:spLocks noChangeArrowheads="1"/>
          </p:cNvSpPr>
          <p:nvPr/>
        </p:nvSpPr>
        <p:spPr bwMode="gray">
          <a:xfrm>
            <a:off x="5435600" y="1939925"/>
            <a:ext cx="2622550" cy="1163638"/>
          </a:xfrm>
          <a:prstGeom prst="homePlate">
            <a:avLst>
              <a:gd name="adj" fmla="val 39013"/>
            </a:avLst>
          </a:prstGeom>
          <a:solidFill>
            <a:schemeClr val="tx2">
              <a:lumMod val="40000"/>
              <a:lumOff val="60000"/>
            </a:schemeClr>
          </a:solidFill>
          <a:ln w="28575" algn="ctr">
            <a:solidFill>
              <a:srgbClr val="F8F8F8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 b="1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267" name="AutoShape 14"/>
          <p:cNvSpPr>
            <a:spLocks noChangeArrowheads="1"/>
          </p:cNvSpPr>
          <p:nvPr/>
        </p:nvSpPr>
        <p:spPr bwMode="gray">
          <a:xfrm>
            <a:off x="3078163" y="1939925"/>
            <a:ext cx="2855912" cy="1163638"/>
          </a:xfrm>
          <a:prstGeom prst="homePlate">
            <a:avLst>
              <a:gd name="adj" fmla="val 42291"/>
            </a:avLst>
          </a:prstGeom>
          <a:solidFill>
            <a:srgbClr val="FFFF99"/>
          </a:solidFill>
          <a:ln w="28575" algn="ctr">
            <a:solidFill>
              <a:srgbClr val="F8F8F8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r" eaLnBrk="1" latinLnBrk="0" hangingPunct="1">
              <a:spcBef>
                <a:spcPct val="0"/>
              </a:spcBef>
              <a:buFontTx/>
              <a:buNone/>
            </a:pPr>
            <a:endParaRPr kumimoji="0" lang="ko-KR" altLang="en-US" sz="1800" b="1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gray">
          <a:xfrm>
            <a:off x="1108075" y="1939925"/>
            <a:ext cx="2455863" cy="1163638"/>
          </a:xfrm>
          <a:prstGeom prst="homePlate">
            <a:avLst>
              <a:gd name="adj" fmla="val 42796"/>
            </a:avLst>
          </a:prstGeom>
          <a:solidFill>
            <a:schemeClr val="accent6">
              <a:lumMod val="60000"/>
              <a:lumOff val="40000"/>
            </a:schemeClr>
          </a:solidFill>
          <a:ln w="28575" algn="ctr">
            <a:solidFill>
              <a:srgbClr val="F8F8F8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kumimoji="0" lang="ko-KR" altLang="en-US" b="1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grpSp>
        <p:nvGrpSpPr>
          <p:cNvPr id="11269" name="Group 16"/>
          <p:cNvGrpSpPr>
            <a:grpSpLocks/>
          </p:cNvGrpSpPr>
          <p:nvPr/>
        </p:nvGrpSpPr>
        <p:grpSpPr bwMode="auto">
          <a:xfrm>
            <a:off x="741363" y="3932238"/>
            <a:ext cx="7613650" cy="2017712"/>
            <a:chOff x="479" y="2711"/>
            <a:chExt cx="4796" cy="1271"/>
          </a:xfrm>
        </p:grpSpPr>
        <p:grpSp>
          <p:nvGrpSpPr>
            <p:cNvPr id="11281" name="Group 17"/>
            <p:cNvGrpSpPr>
              <a:grpSpLocks/>
            </p:cNvGrpSpPr>
            <p:nvPr/>
          </p:nvGrpSpPr>
          <p:grpSpPr bwMode="auto">
            <a:xfrm>
              <a:off x="479" y="2711"/>
              <a:ext cx="4796" cy="1271"/>
              <a:chOff x="479" y="2711"/>
              <a:chExt cx="4796" cy="1271"/>
            </a:xfrm>
          </p:grpSpPr>
          <p:sp>
            <p:nvSpPr>
              <p:cNvPr id="13" name="AutoShape 18"/>
              <p:cNvSpPr>
                <a:spLocks noChangeArrowheads="1"/>
              </p:cNvSpPr>
              <p:nvPr/>
            </p:nvSpPr>
            <p:spPr bwMode="gray">
              <a:xfrm flipV="1">
                <a:off x="549" y="2711"/>
                <a:ext cx="4653" cy="316"/>
              </a:xfrm>
              <a:custGeom>
                <a:avLst/>
                <a:gdLst>
                  <a:gd name="G0" fmla="+- 2158 0 0"/>
                  <a:gd name="G1" fmla="+- 21600 0 2158"/>
                  <a:gd name="G2" fmla="*/ 2158 1 2"/>
                  <a:gd name="G3" fmla="+- 21600 0 G2"/>
                  <a:gd name="G4" fmla="+/ 2158 21600 2"/>
                  <a:gd name="G5" fmla="+/ G1 0 2"/>
                  <a:gd name="G6" fmla="*/ 21600 21600 2158"/>
                  <a:gd name="G7" fmla="*/ G6 1 2"/>
                  <a:gd name="G8" fmla="+- 21600 0 G7"/>
                  <a:gd name="G9" fmla="*/ 21600 1 2"/>
                  <a:gd name="G10" fmla="+- 2158 0 G9"/>
                  <a:gd name="G11" fmla="?: G10 G8 0"/>
                  <a:gd name="G12" fmla="?: G10 G7 21600"/>
                  <a:gd name="T0" fmla="*/ 20521 w 21600"/>
                  <a:gd name="T1" fmla="*/ 10800 h 21600"/>
                  <a:gd name="T2" fmla="*/ 10800 w 21600"/>
                  <a:gd name="T3" fmla="*/ 21600 h 21600"/>
                  <a:gd name="T4" fmla="*/ 1079 w 21600"/>
                  <a:gd name="T5" fmla="*/ 10800 h 21600"/>
                  <a:gd name="T6" fmla="*/ 10800 w 21600"/>
                  <a:gd name="T7" fmla="*/ 0 h 21600"/>
                  <a:gd name="T8" fmla="*/ 2879 w 21600"/>
                  <a:gd name="T9" fmla="*/ 2879 h 21600"/>
                  <a:gd name="T10" fmla="*/ 18721 w 21600"/>
                  <a:gd name="T11" fmla="*/ 1872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58" y="21600"/>
                    </a:lnTo>
                    <a:lnTo>
                      <a:pt x="194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5451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r" eaLnBrk="1" hangingPunct="1">
                  <a:defRPr/>
                </a:pPr>
                <a:endParaRPr kumimoji="0" lang="ko-KR" altLang="en-US" b="1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1284" name="AutoShape 19"/>
              <p:cNvSpPr>
                <a:spLocks noChangeArrowheads="1"/>
              </p:cNvSpPr>
              <p:nvPr/>
            </p:nvSpPr>
            <p:spPr bwMode="gray">
              <a:xfrm>
                <a:off x="479" y="2932"/>
                <a:ext cx="4796" cy="1050"/>
              </a:xfrm>
              <a:prstGeom prst="roundRect">
                <a:avLst>
                  <a:gd name="adj" fmla="val 9514"/>
                </a:avLst>
              </a:pr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algn="r"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800" b="1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2" name="AutoShape 20"/>
            <p:cNvSpPr>
              <a:spLocks noChangeArrowheads="1"/>
            </p:cNvSpPr>
            <p:nvPr/>
          </p:nvSpPr>
          <p:spPr bwMode="gray">
            <a:xfrm>
              <a:off x="612" y="2968"/>
              <a:ext cx="4530" cy="205"/>
            </a:xfrm>
            <a:prstGeom prst="roundRect">
              <a:avLst>
                <a:gd name="adj" fmla="val 9782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1529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28575" algn="ctr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r>
                <a:rPr lang="ja-JP" altLang="ko-KR" sz="1400" dirty="0" smtClean="0"/>
                <a:t>I</a:t>
              </a:r>
              <a:r>
                <a:rPr lang="ja-JP" altLang="ko-KR" sz="1400" dirty="0"/>
                <a:t> 。</a:t>
              </a:r>
              <a:r>
                <a:rPr lang="ja-JP" altLang="ko-KR" sz="1400" dirty="0" smtClean="0"/>
                <a:t>道</a:t>
              </a:r>
              <a:r>
                <a:rPr lang="ja-JP" altLang="ko-KR" sz="1400" dirty="0"/>
                <a:t>徳的企業意識を徹底</a:t>
              </a:r>
              <a:r>
                <a:rPr lang="ja-JP" altLang="en-US" sz="1400" dirty="0"/>
                <a:t>して</a:t>
              </a:r>
              <a:r>
                <a:rPr lang="ja-JP" altLang="ko-KR" sz="1400" dirty="0"/>
                <a:t>、食品容器の先駆者となる。</a:t>
              </a:r>
              <a:endParaRPr kumimoji="0" lang="en-US" altLang="ko-KR" sz="14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1270" name="Rectangle 27"/>
          <p:cNvSpPr>
            <a:spLocks noChangeArrowheads="1"/>
          </p:cNvSpPr>
          <p:nvPr/>
        </p:nvSpPr>
        <p:spPr bwMode="auto">
          <a:xfrm>
            <a:off x="1403350" y="2249488"/>
            <a:ext cx="1492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2400"/>
              <a:t>顧客満足</a:t>
            </a:r>
            <a:endParaRPr kumimoji="0" lang="en-US" altLang="ko-KR" sz="2400" b="1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1271" name="Rectangle 29"/>
          <p:cNvSpPr>
            <a:spLocks noChangeArrowheads="1"/>
          </p:cNvSpPr>
          <p:nvPr/>
        </p:nvSpPr>
        <p:spPr bwMode="auto">
          <a:xfrm>
            <a:off x="3708400" y="2276475"/>
            <a:ext cx="173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2400"/>
              <a:t>責任果たす</a:t>
            </a:r>
            <a:endParaRPr kumimoji="0" lang="en-US" altLang="ko-KR" sz="2400" b="1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1272" name="Rectangle 30"/>
          <p:cNvSpPr>
            <a:spLocks noChangeArrowheads="1"/>
          </p:cNvSpPr>
          <p:nvPr/>
        </p:nvSpPr>
        <p:spPr bwMode="auto">
          <a:xfrm>
            <a:off x="5940152" y="2132856"/>
            <a:ext cx="18097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ko-KR" altLang="en-US" sz="2400" dirty="0" smtClean="0"/>
              <a:t>全員</a:t>
            </a:r>
            <a:r>
              <a:rPr lang="ja-JP" altLang="ko-KR" sz="2400" dirty="0" smtClean="0">
                <a:effectLst/>
              </a:rPr>
              <a:t>の幸せ達成</a:t>
            </a:r>
            <a:endParaRPr kumimoji="0" lang="en-US" altLang="ko-KR" sz="24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1273" name="Rectangle 31"/>
          <p:cNvSpPr>
            <a:spLocks noChangeArrowheads="1"/>
          </p:cNvSpPr>
          <p:nvPr/>
        </p:nvSpPr>
        <p:spPr bwMode="auto">
          <a:xfrm>
            <a:off x="611188" y="3463925"/>
            <a:ext cx="2555875" cy="461963"/>
          </a:xfrm>
          <a:prstGeom prst="rect">
            <a:avLst/>
          </a:prstGeom>
          <a:solidFill>
            <a:srgbClr val="E0E4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200" dirty="0"/>
              <a:t>最高のサービスを顧客に報い</a:t>
            </a:r>
            <a:r>
              <a:rPr lang="ja-JP" altLang="ko-KR" sz="1200" dirty="0" smtClean="0"/>
              <a:t>る</a:t>
            </a:r>
            <a:endParaRPr lang="en-US" altLang="ja-JP" sz="1200" dirty="0" smtClean="0"/>
          </a:p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200" dirty="0" smtClean="0"/>
              <a:t>経</a:t>
            </a:r>
            <a:r>
              <a:rPr lang="ja-JP" altLang="ko-KR" sz="1200" dirty="0"/>
              <a:t>営</a:t>
            </a:r>
            <a:endParaRPr kumimoji="0" lang="en-US" altLang="ko-KR" sz="12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1274" name="Rectangle 31"/>
          <p:cNvSpPr>
            <a:spLocks noChangeArrowheads="1"/>
          </p:cNvSpPr>
          <p:nvPr/>
        </p:nvSpPr>
        <p:spPr bwMode="auto">
          <a:xfrm>
            <a:off x="3203575" y="3463925"/>
            <a:ext cx="2555875" cy="461963"/>
          </a:xfrm>
          <a:prstGeom prst="rect">
            <a:avLst/>
          </a:prstGeom>
          <a:solidFill>
            <a:srgbClr val="E0E4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200"/>
              <a:t>徹底した品質管理で最高の品質を提供する経営</a:t>
            </a:r>
            <a:endParaRPr kumimoji="0" lang="en-US" altLang="ko-KR" sz="1200" b="1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1275" name="Rectangle 31"/>
          <p:cNvSpPr>
            <a:spLocks noChangeArrowheads="1"/>
          </p:cNvSpPr>
          <p:nvPr/>
        </p:nvSpPr>
        <p:spPr bwMode="auto">
          <a:xfrm>
            <a:off x="5802313" y="3463925"/>
            <a:ext cx="2555875" cy="461665"/>
          </a:xfrm>
          <a:prstGeom prst="rect">
            <a:avLst/>
          </a:prstGeom>
          <a:solidFill>
            <a:srgbClr val="E0E4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200" dirty="0" smtClean="0"/>
              <a:t>親切かつ迅速な顧客管理を</a:t>
            </a:r>
            <a:endParaRPr lang="en-US" altLang="ja-JP" sz="1200" dirty="0" smtClean="0"/>
          </a:p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en-US" sz="1200" dirty="0" smtClean="0"/>
              <a:t>モ</a:t>
            </a:r>
            <a:r>
              <a:rPr lang="ja-JP" altLang="en-US" sz="1200" dirty="0"/>
              <a:t>ット</a:t>
            </a:r>
            <a:r>
              <a:rPr lang="ja-JP" altLang="en-US" sz="1200" dirty="0" smtClean="0"/>
              <a:t>ー</a:t>
            </a:r>
            <a:r>
              <a:rPr lang="ja-JP" altLang="ko-KR" sz="1200" dirty="0"/>
              <a:t>とす</a:t>
            </a:r>
            <a:r>
              <a:rPr lang="ja-JP" altLang="ko-KR" sz="1200" dirty="0" smtClean="0"/>
              <a:t>る経営</a:t>
            </a:r>
            <a:endParaRPr kumimoji="0" lang="en-US" altLang="ko-KR" sz="12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34" name="AutoShape 20"/>
          <p:cNvSpPr>
            <a:spLocks noChangeArrowheads="1"/>
          </p:cNvSpPr>
          <p:nvPr/>
        </p:nvSpPr>
        <p:spPr bwMode="gray">
          <a:xfrm>
            <a:off x="952500" y="4748113"/>
            <a:ext cx="7191375" cy="325636"/>
          </a:xfrm>
          <a:prstGeom prst="roundRect">
            <a:avLst>
              <a:gd name="adj" fmla="val 9782"/>
            </a:avLst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15294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28575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ja-JP" altLang="ko-KR" sz="1400" dirty="0"/>
              <a:t>II。正直さと誠実を土台にした食品容器の生産を通</a:t>
            </a:r>
            <a:r>
              <a:rPr lang="ja-JP" altLang="ko-KR" sz="1400" dirty="0" smtClean="0"/>
              <a:t>じ</a:t>
            </a:r>
            <a:r>
              <a:rPr lang="ja-JP" altLang="en-US" sz="1400" dirty="0" smtClean="0"/>
              <a:t>て</a:t>
            </a:r>
            <a:r>
              <a:rPr lang="ja-JP" altLang="ko-KR" sz="1400" dirty="0"/>
              <a:t>国民生活向上に貢</a:t>
            </a:r>
            <a:r>
              <a:rPr lang="ja-JP" altLang="ko-KR" sz="1400" dirty="0" smtClean="0"/>
              <a:t>献</a:t>
            </a:r>
            <a:r>
              <a:rPr lang="ja-JP" altLang="ko-KR" sz="1400" dirty="0"/>
              <a:t>する。</a:t>
            </a:r>
            <a:endParaRPr kumimoji="0" lang="en-US" altLang="ko-KR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AutoShape 20"/>
          <p:cNvSpPr>
            <a:spLocks noChangeArrowheads="1"/>
          </p:cNvSpPr>
          <p:nvPr/>
        </p:nvSpPr>
        <p:spPr bwMode="gray">
          <a:xfrm>
            <a:off x="952500" y="5157688"/>
            <a:ext cx="7191375" cy="325636"/>
          </a:xfrm>
          <a:prstGeom prst="roundRect">
            <a:avLst>
              <a:gd name="adj" fmla="val 9782"/>
            </a:avLst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15294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28575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ja-JP" altLang="ko-KR" sz="1400" dirty="0"/>
              <a:t>III。違法無許可製品を扱っていな</a:t>
            </a:r>
            <a:r>
              <a:rPr lang="ja-JP" altLang="ko-KR" sz="1400" dirty="0" smtClean="0"/>
              <a:t>い営業</a:t>
            </a:r>
            <a:r>
              <a:rPr lang="ja-JP" altLang="ko-KR" sz="1400" dirty="0"/>
              <a:t>活動</a:t>
            </a:r>
            <a:r>
              <a:rPr lang="ja-JP" altLang="ko-KR" sz="1400" dirty="0" smtClean="0"/>
              <a:t>に</a:t>
            </a:r>
            <a:r>
              <a:rPr lang="ja-JP" altLang="ko-KR" sz="1400" dirty="0"/>
              <a:t>社</a:t>
            </a:r>
            <a:r>
              <a:rPr lang="ja-JP" altLang="ko-KR" sz="1400" dirty="0" smtClean="0"/>
              <a:t>員と</a:t>
            </a:r>
            <a:r>
              <a:rPr lang="ja-JP" altLang="ko-KR" sz="1400" dirty="0"/>
              <a:t>して</a:t>
            </a:r>
            <a:r>
              <a:rPr lang="ja-JP" altLang="ko-KR" sz="1400" dirty="0" smtClean="0"/>
              <a:t>の</a:t>
            </a:r>
            <a:r>
              <a:rPr lang="ja-JP" altLang="ko-KR" sz="1400" dirty="0"/>
              <a:t>意識</a:t>
            </a:r>
            <a:r>
              <a:rPr lang="ja-JP" altLang="ko-KR" sz="1400" dirty="0" smtClean="0"/>
              <a:t>を</a:t>
            </a:r>
            <a:r>
              <a:rPr lang="ja-JP" altLang="ko-KR" sz="1400" dirty="0"/>
              <a:t>定着</a:t>
            </a:r>
            <a:r>
              <a:rPr lang="ja-JP" altLang="en-US" sz="1400" dirty="0" smtClean="0"/>
              <a:t>さ</a:t>
            </a:r>
            <a:r>
              <a:rPr lang="ja-JP" altLang="en-US" sz="1400" dirty="0"/>
              <a:t>せ</a:t>
            </a:r>
            <a:r>
              <a:rPr lang="ja-JP" altLang="en-US" sz="1400" dirty="0" smtClean="0"/>
              <a:t>る</a:t>
            </a:r>
            <a:r>
              <a:rPr lang="ja-JP" altLang="ko-KR" sz="1400" dirty="0" smtClean="0"/>
              <a:t>。</a:t>
            </a:r>
            <a:endParaRPr lang="en-US" altLang="ja-JP" sz="1400" dirty="0" smtClean="0"/>
          </a:p>
        </p:txBody>
      </p:sp>
      <p:sp>
        <p:nvSpPr>
          <p:cNvPr id="36" name="AutoShape 20"/>
          <p:cNvSpPr>
            <a:spLocks noChangeArrowheads="1"/>
          </p:cNvSpPr>
          <p:nvPr/>
        </p:nvSpPr>
        <p:spPr bwMode="gray">
          <a:xfrm>
            <a:off x="955675" y="5556151"/>
            <a:ext cx="7191375" cy="325636"/>
          </a:xfrm>
          <a:prstGeom prst="roundRect">
            <a:avLst>
              <a:gd name="adj" fmla="val 9782"/>
            </a:avLst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15294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28575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ja-JP" altLang="ko-KR" sz="1400" dirty="0"/>
              <a:t>IV。同種会社間の価格ダンピングなどをせず、適</a:t>
            </a:r>
            <a:r>
              <a:rPr lang="ja-JP" altLang="ko-KR" sz="1400" dirty="0" smtClean="0"/>
              <a:t>切</a:t>
            </a:r>
            <a:r>
              <a:rPr lang="ja-JP" altLang="ko-KR" sz="1400" dirty="0"/>
              <a:t>な</a:t>
            </a:r>
            <a:r>
              <a:rPr lang="ja-JP" altLang="ko-KR" sz="1400" dirty="0" smtClean="0"/>
              <a:t>経営</a:t>
            </a:r>
            <a:r>
              <a:rPr lang="ja-JP" altLang="ko-KR" sz="1400" dirty="0"/>
              <a:t>運営を邁進する。</a:t>
            </a:r>
            <a:endParaRPr kumimoji="0" lang="en-US" altLang="ko-KR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-900113" y="115888"/>
            <a:ext cx="78486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>
                <a:latin typeface="맑은 고딕" pitchFamily="50" charset="-127"/>
                <a:ea typeface="맑은 고딕" pitchFamily="50" charset="-127"/>
                <a:cs typeface="+mj-cs"/>
              </a:rPr>
              <a:t>BUSINESS POLICIES </a:t>
            </a:r>
            <a:r>
              <a:rPr lang="ja-JP" altLang="ko-KR" sz="3200" dirty="0"/>
              <a:t>経営方針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0" y="1052513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4643438" y="4357688"/>
            <a:ext cx="4105275" cy="20716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00063" y="4357688"/>
            <a:ext cx="3887787" cy="20716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68313" y="1989138"/>
            <a:ext cx="8351837" cy="1511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-396875" y="115888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>
                <a:latin typeface="+mj-lt"/>
                <a:ea typeface="맑은 고딕" pitchFamily="50" charset="-127"/>
                <a:cs typeface="+mj-cs"/>
              </a:rPr>
              <a:t>PRODUCT INFORMATION </a:t>
            </a:r>
            <a:r>
              <a:rPr lang="ja-JP" altLang="ko-KR" sz="3200" dirty="0">
                <a:latin typeface="+mj-lt"/>
              </a:rPr>
              <a:t>商品情報</a:t>
            </a:r>
            <a:endParaRPr kumimoji="0" lang="en-US" altLang="ko-KR" sz="3200" b="1" dirty="0">
              <a:latin typeface="+mj-lt"/>
              <a:ea typeface="맑은 고딕" pitchFamily="50" charset="-127"/>
              <a:cs typeface="+mj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052513"/>
            <a:ext cx="7308850" cy="71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2295" name="AutoShape 20"/>
          <p:cNvSpPr>
            <a:spLocks noChangeArrowheads="1"/>
          </p:cNvSpPr>
          <p:nvPr/>
        </p:nvSpPr>
        <p:spPr bwMode="gray">
          <a:xfrm>
            <a:off x="395288" y="1557338"/>
            <a:ext cx="863600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7181F"/>
              </a:gs>
              <a:gs pos="100000">
                <a:srgbClr val="FF89B6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1800" b="1">
                <a:solidFill>
                  <a:schemeClr val="bg1"/>
                </a:solidFill>
                <a:ea typeface="맑은 고딕" panose="020B0503020000020004" pitchFamily="50" charset="-127"/>
              </a:rPr>
              <a:t>PSP</a:t>
            </a:r>
          </a:p>
        </p:txBody>
      </p:sp>
      <p:sp>
        <p:nvSpPr>
          <p:cNvPr id="12296" name="Rectangle 31"/>
          <p:cNvSpPr>
            <a:spLocks noChangeArrowheads="1"/>
          </p:cNvSpPr>
          <p:nvPr/>
        </p:nvSpPr>
        <p:spPr bwMode="auto">
          <a:xfrm>
            <a:off x="611188" y="2060575"/>
            <a:ext cx="8137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ko-KR" sz="2000" dirty="0"/>
              <a:t>極少量の原料を5〜25倍に発泡させて軽量化することにより、</a:t>
            </a:r>
            <a:br>
              <a:rPr lang="ja-JP" altLang="ko-KR" sz="2000" dirty="0"/>
            </a:br>
            <a:r>
              <a:rPr lang="ja-JP" altLang="ko-KR" sz="2000" dirty="0"/>
              <a:t>他の素材と比較し加工性が優れています。</a:t>
            </a:r>
            <a:br>
              <a:rPr lang="ja-JP" altLang="ko-KR" sz="2000" dirty="0"/>
            </a:br>
            <a:r>
              <a:rPr lang="ja-JP" altLang="ko-KR" sz="2000" dirty="0"/>
              <a:t>1928年北米で知られている異例1962年に日本で食品容器登場</a:t>
            </a:r>
            <a:br>
              <a:rPr lang="ja-JP" altLang="ko-KR" sz="2000" dirty="0"/>
            </a:br>
            <a:r>
              <a:rPr lang="ja-JP" altLang="ko-KR" sz="2000" dirty="0"/>
              <a:t>セルフサービスの販売伸長に応じて用途が多様に増加しています。</a:t>
            </a:r>
            <a:endParaRPr lang="ko-KR" altLang="en-US" sz="20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2297" name="Rectangle 31"/>
          <p:cNvSpPr>
            <a:spLocks noChangeArrowheads="1"/>
          </p:cNvSpPr>
          <p:nvPr/>
        </p:nvSpPr>
        <p:spPr bwMode="auto">
          <a:xfrm>
            <a:off x="1785938" y="4572000"/>
            <a:ext cx="14287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ko-KR" sz="1600"/>
              <a:t>カップラーメンの容器</a:t>
            </a:r>
            <a:br>
              <a:rPr lang="ja-JP" altLang="ko-KR" sz="1600"/>
            </a:br>
            <a:r>
              <a:rPr lang="ja-JP" altLang="ko-KR" sz="1600"/>
              <a:t>魚容器</a:t>
            </a:r>
            <a:br>
              <a:rPr lang="ja-JP" altLang="ko-KR" sz="1600"/>
            </a:br>
            <a:r>
              <a:rPr lang="ja-JP" altLang="ko-KR" sz="1600"/>
              <a:t>肉容器</a:t>
            </a:r>
            <a:br>
              <a:rPr lang="ja-JP" altLang="ko-KR" sz="1600"/>
            </a:br>
            <a:r>
              <a:rPr lang="ja-JP" altLang="ko-KR" sz="1600"/>
              <a:t>フルーツ容器</a:t>
            </a:r>
            <a:br>
              <a:rPr lang="ja-JP" altLang="ko-KR" sz="1600"/>
            </a:br>
            <a:r>
              <a:rPr lang="ja-JP" altLang="ko-KR" sz="1600"/>
              <a:t>弁当容器</a:t>
            </a:r>
            <a:br>
              <a:rPr lang="ja-JP" altLang="ko-KR" sz="1600"/>
            </a:br>
            <a:r>
              <a:rPr lang="ja-JP" altLang="ko-KR" sz="1600"/>
              <a:t>文房具</a:t>
            </a:r>
            <a:endParaRPr lang="en-US" altLang="ko-KR" sz="1600" b="1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2298" name="Rectangle 31"/>
          <p:cNvSpPr>
            <a:spLocks noChangeArrowheads="1"/>
          </p:cNvSpPr>
          <p:nvPr/>
        </p:nvSpPr>
        <p:spPr bwMode="auto">
          <a:xfrm>
            <a:off x="4643438" y="4357688"/>
            <a:ext cx="41052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6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ko-KR" sz="1600" dirty="0" smtClean="0"/>
              <a:t>◎</a:t>
            </a:r>
            <a:r>
              <a:rPr lang="ja-JP" altLang="ko-KR" sz="1600" dirty="0"/>
              <a:t>断熱、緩衝、傾向による機能性に優れる</a:t>
            </a:r>
            <a:br>
              <a:rPr lang="ja-JP" altLang="ko-KR" sz="1600" dirty="0"/>
            </a:br>
            <a:r>
              <a:rPr lang="ja-JP" altLang="ko-KR" sz="1600" dirty="0"/>
              <a:t>◎衛生性と商品の保護性に優れ、食品の保全が非常に良好</a:t>
            </a:r>
            <a:br>
              <a:rPr lang="ja-JP" altLang="ko-KR" sz="1600" dirty="0"/>
            </a:br>
            <a:r>
              <a:rPr lang="ja-JP" altLang="ko-KR" sz="1600" dirty="0"/>
              <a:t>◎リサイクルが可能で、資源効率に優れる</a:t>
            </a:r>
            <a:br>
              <a:rPr lang="ja-JP" altLang="ko-KR" sz="1600" dirty="0"/>
            </a:br>
            <a:r>
              <a:rPr lang="ja-JP" altLang="ko-KR" sz="1600" dirty="0"/>
              <a:t>◎世界的に食品包装関連規格に適合して広く使用される</a:t>
            </a:r>
            <a:endParaRPr lang="ko-KR" altLang="en-US" sz="1600" b="1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12299" name="AutoShape 20"/>
          <p:cNvSpPr>
            <a:spLocks noChangeArrowheads="1"/>
          </p:cNvSpPr>
          <p:nvPr/>
        </p:nvSpPr>
        <p:spPr bwMode="gray">
          <a:xfrm>
            <a:off x="5643563" y="3929063"/>
            <a:ext cx="1657350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B050"/>
              </a:gs>
              <a:gs pos="100000">
                <a:srgbClr val="00B050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ja-JP" altLang="ko-KR" sz="1800"/>
              <a:t>製品の特徴</a:t>
            </a:r>
            <a:endParaRPr kumimoji="0" lang="en-US" altLang="ko-KR" sz="1800" b="1">
              <a:solidFill>
                <a:schemeClr val="bg1"/>
              </a:solidFill>
              <a:ea typeface="맑은 고딕" panose="020B0503020000020004" pitchFamily="50" charset="-127"/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gray">
          <a:xfrm>
            <a:off x="1571625" y="3929063"/>
            <a:ext cx="1727200" cy="374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45791" dir="337859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ko-KR" dirty="0"/>
              <a:t>使用領域</a:t>
            </a:r>
            <a:endParaRPr kumimoji="0" lang="en-US" altLang="ko-KR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바닥글 개체 틀 3"/>
          <p:cNvSpPr>
            <a:spLocks noGrp="1"/>
          </p:cNvSpPr>
          <p:nvPr>
            <p:ph type="ftr" sz="quarter" idx="11"/>
          </p:nvPr>
        </p:nvSpPr>
        <p:spPr bwMode="auto">
          <a:xfrm>
            <a:off x="250825" y="6093668"/>
            <a:ext cx="8640763" cy="6477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ja-JP" altLang="en-US" sz="1800" dirty="0">
                <a:solidFill>
                  <a:schemeClr val="tx1"/>
                </a:solidFill>
              </a:rPr>
              <a:t>ラミネート</a:t>
            </a:r>
            <a:r>
              <a:rPr lang="ja-JP" altLang="ko-KR" sz="1800" dirty="0" smtClean="0">
                <a:solidFill>
                  <a:schemeClr val="tx1"/>
                </a:solidFill>
              </a:rPr>
              <a:t>ー</a:t>
            </a:r>
            <a:r>
              <a:rPr lang="ja-JP" altLang="ko-KR" sz="1800" dirty="0">
                <a:solidFill>
                  <a:schemeClr val="tx1"/>
                </a:solidFill>
              </a:rPr>
              <a:t>商品</a:t>
            </a:r>
            <a:r>
              <a:rPr lang="ja-JP" altLang="ko-KR" sz="1800" dirty="0" smtClean="0">
                <a:solidFill>
                  <a:schemeClr val="tx1"/>
                </a:solidFill>
              </a:rPr>
              <a:t>を</a:t>
            </a:r>
            <a:r>
              <a:rPr lang="ja-JP" altLang="ko-KR" sz="1800" dirty="0">
                <a:solidFill>
                  <a:schemeClr val="tx1"/>
                </a:solidFill>
              </a:rPr>
              <a:t>国内で最も多く販</a:t>
            </a:r>
            <a:r>
              <a:rPr lang="ja-JP" altLang="ko-KR" sz="1800" dirty="0" smtClean="0">
                <a:solidFill>
                  <a:schemeClr val="tx1"/>
                </a:solidFill>
              </a:rPr>
              <a:t>売</a:t>
            </a:r>
            <a:r>
              <a:rPr lang="ja-JP" altLang="ko-KR" sz="1800" dirty="0">
                <a:solidFill>
                  <a:schemeClr val="tx1"/>
                </a:solidFill>
              </a:rPr>
              <a:t>し</a:t>
            </a:r>
            <a:r>
              <a:rPr lang="ja-JP" altLang="ko-KR" sz="1800" dirty="0" smtClean="0">
                <a:solidFill>
                  <a:schemeClr val="tx1"/>
                </a:solidFill>
              </a:rPr>
              <a:t>て</a:t>
            </a:r>
            <a:r>
              <a:rPr lang="ja-JP" altLang="ko-KR" sz="1800" dirty="0">
                <a:solidFill>
                  <a:schemeClr val="tx1"/>
                </a:solidFill>
              </a:rPr>
              <a:t>お</a:t>
            </a:r>
            <a:r>
              <a:rPr lang="ja-JP" altLang="ko-KR" sz="1800" dirty="0" smtClean="0">
                <a:solidFill>
                  <a:schemeClr val="tx1"/>
                </a:solidFill>
              </a:rPr>
              <a:t>り</a:t>
            </a:r>
            <a:r>
              <a:rPr lang="ja-JP" altLang="ko-KR" sz="1800" dirty="0">
                <a:solidFill>
                  <a:schemeClr val="tx1"/>
                </a:solidFill>
              </a:rPr>
              <a:t>ます</a:t>
            </a:r>
            <a:r>
              <a:rPr lang="ja-JP" altLang="ko-KR" sz="1800" dirty="0" smtClean="0">
                <a:solidFill>
                  <a:schemeClr val="tx1"/>
                </a:solidFill>
              </a:rPr>
              <a:t>。</a:t>
            </a:r>
            <a:endParaRPr lang="en-US" altLang="ko-KR" sz="16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2339975" y="4445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marL="484632" algn="ctr" eaLnBrk="1" fontAlgn="auto" latinLnBrk="1" hangingPunct="1"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맑은 고딕" pitchFamily="50" charset="-127"/>
                <a:ea typeface="맑은 고딕" pitchFamily="50" charset="-127"/>
                <a:cs typeface="+mj-cs"/>
              </a:rPr>
              <a:t>PRODUCT </a:t>
            </a:r>
            <a:r>
              <a:rPr lang="ja-JP" altLang="ko-KR" sz="3200" dirty="0" smtClean="0"/>
              <a:t>商</a:t>
            </a:r>
            <a:r>
              <a:rPr lang="ja-JP" altLang="ko-KR" sz="3200" dirty="0"/>
              <a:t>品</a:t>
            </a:r>
            <a:endParaRPr kumimoji="0" lang="en-US" altLang="ko-KR" sz="3200" b="1" dirty="0"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981075"/>
            <a:ext cx="7308850" cy="714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pic>
        <p:nvPicPr>
          <p:cNvPr id="14341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90613"/>
            <a:ext cx="7632700" cy="507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90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2870</TotalTime>
  <Words>1177</Words>
  <Application>Microsoft Office PowerPoint</Application>
  <PresentationFormat>화면 슬라이드 쇼(4:3)</PresentationFormat>
  <Paragraphs>107</Paragraphs>
  <Slides>17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6" baseType="lpstr">
      <vt:lpstr>ＭＳ Ｐゴシック</vt:lpstr>
      <vt:lpstr>굴림</vt:lpstr>
      <vt:lpstr>돋움</vt:lpstr>
      <vt:lpstr>맑은 고딕</vt:lpstr>
      <vt:lpstr>Arial</vt:lpstr>
      <vt:lpstr>Helvetica</vt:lpstr>
      <vt:lpstr>Wingdings</vt:lpstr>
      <vt:lpstr>Wingdings 2</vt:lpstr>
      <vt:lpstr>Office 테마</vt:lpstr>
      <vt:lpstr>PowerPoint 프레젠테이션</vt:lpstr>
      <vt:lpstr>CONTENTS リスト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이윤성</dc:creator>
  <cp:lastModifiedBy>김형우</cp:lastModifiedBy>
  <cp:revision>204</cp:revision>
  <cp:lastPrinted>2015-11-04T08:49:11Z</cp:lastPrinted>
  <dcterms:created xsi:type="dcterms:W3CDTF">2009-08-24T11:47:09Z</dcterms:created>
  <dcterms:modified xsi:type="dcterms:W3CDTF">2016-11-30T05:32:20Z</dcterms:modified>
</cp:coreProperties>
</file>